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38"/>
  </p:notesMasterIdLst>
  <p:handoutMasterIdLst>
    <p:handoutMasterId r:id="rId39"/>
  </p:handoutMasterIdLst>
  <p:sldIdLst>
    <p:sldId id="256"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4558" autoAdjust="0"/>
  </p:normalViewPr>
  <p:slideViewPr>
    <p:cSldViewPr snapToGrid="0" snapToObjects="1">
      <p:cViewPr varScale="1">
        <p:scale>
          <a:sx n="62" d="100"/>
          <a:sy n="62" d="100"/>
        </p:scale>
        <p:origin x="1620" y="2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B012CA-C646-184B-9002-50CDB14843C4}" type="datetimeFigureOut">
              <a:rPr lang="en-US" smtClean="0"/>
              <a:t>4/12/2022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829500-FF15-E147-A4C4-454DAA30904D}" type="slidenum">
              <a:rPr lang="en-US" smtClean="0"/>
              <a:t>‹#›</a:t>
            </a:fld>
            <a:endParaRPr lang="en-US"/>
          </a:p>
        </p:txBody>
      </p:sp>
    </p:spTree>
    <p:extLst>
      <p:ext uri="{BB962C8B-B14F-4D97-AF65-F5344CB8AC3E}">
        <p14:creationId xmlns:p14="http://schemas.microsoft.com/office/powerpoint/2010/main" val="15449500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435442-4CBB-7849-A838-52F821BB2252}" type="datetimeFigureOut">
              <a:rPr lang="en-US" smtClean="0"/>
              <a:t>4/12/2022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69296-BE32-874E-B4E6-B3C89608842B}" type="slidenum">
              <a:rPr lang="en-US" smtClean="0"/>
              <a:t>‹#›</a:t>
            </a:fld>
            <a:endParaRPr lang="en-US"/>
          </a:p>
        </p:txBody>
      </p:sp>
    </p:spTree>
    <p:extLst>
      <p:ext uri="{BB962C8B-B14F-4D97-AF65-F5344CB8AC3E}">
        <p14:creationId xmlns:p14="http://schemas.microsoft.com/office/powerpoint/2010/main" val="33013225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1</a:t>
            </a:fld>
            <a:endParaRPr lang="en-US"/>
          </a:p>
        </p:txBody>
      </p:sp>
    </p:spTree>
    <p:extLst>
      <p:ext uri="{BB962C8B-B14F-4D97-AF65-F5344CB8AC3E}">
        <p14:creationId xmlns:p14="http://schemas.microsoft.com/office/powerpoint/2010/main" val="176994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69296-BE32-874E-B4E6-B3C89608842B}" type="slidenum">
              <a:rPr lang="en-US" smtClean="0"/>
              <a:t>2</a:t>
            </a:fld>
            <a:endParaRPr lang="en-US"/>
          </a:p>
        </p:txBody>
      </p:sp>
    </p:spTree>
    <p:extLst>
      <p:ext uri="{BB962C8B-B14F-4D97-AF65-F5344CB8AC3E}">
        <p14:creationId xmlns:p14="http://schemas.microsoft.com/office/powerpoint/2010/main" val="313586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9</a:t>
            </a:fld>
            <a:endParaRPr lang="en-US"/>
          </a:p>
        </p:txBody>
      </p:sp>
    </p:spTree>
    <p:extLst>
      <p:ext uri="{BB962C8B-B14F-4D97-AF65-F5344CB8AC3E}">
        <p14:creationId xmlns:p14="http://schemas.microsoft.com/office/powerpoint/2010/main" val="406445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11</a:t>
            </a:fld>
            <a:endParaRPr lang="en-US"/>
          </a:p>
        </p:txBody>
      </p:sp>
    </p:spTree>
    <p:extLst>
      <p:ext uri="{BB962C8B-B14F-4D97-AF65-F5344CB8AC3E}">
        <p14:creationId xmlns:p14="http://schemas.microsoft.com/office/powerpoint/2010/main" val="314730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16</a:t>
            </a:fld>
            <a:endParaRPr lang="en-US"/>
          </a:p>
        </p:txBody>
      </p:sp>
    </p:spTree>
    <p:extLst>
      <p:ext uri="{BB962C8B-B14F-4D97-AF65-F5344CB8AC3E}">
        <p14:creationId xmlns:p14="http://schemas.microsoft.com/office/powerpoint/2010/main" val="170778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18</a:t>
            </a:fld>
            <a:endParaRPr lang="en-US"/>
          </a:p>
        </p:txBody>
      </p:sp>
    </p:spTree>
    <p:extLst>
      <p:ext uri="{BB962C8B-B14F-4D97-AF65-F5344CB8AC3E}">
        <p14:creationId xmlns:p14="http://schemas.microsoft.com/office/powerpoint/2010/main" val="1031865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69296-BE32-874E-B4E6-B3C89608842B}" type="slidenum">
              <a:rPr lang="en-US" smtClean="0"/>
              <a:t>19</a:t>
            </a:fld>
            <a:endParaRPr lang="en-US"/>
          </a:p>
        </p:txBody>
      </p:sp>
    </p:spTree>
    <p:extLst>
      <p:ext uri="{BB962C8B-B14F-4D97-AF65-F5344CB8AC3E}">
        <p14:creationId xmlns:p14="http://schemas.microsoft.com/office/powerpoint/2010/main" val="2708910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169296-BE32-874E-B4E6-B3C89608842B}" type="slidenum">
              <a:rPr lang="en-US" smtClean="0"/>
              <a:t>20</a:t>
            </a:fld>
            <a:endParaRPr lang="en-US"/>
          </a:p>
        </p:txBody>
      </p:sp>
    </p:spTree>
    <p:extLst>
      <p:ext uri="{BB962C8B-B14F-4D97-AF65-F5344CB8AC3E}">
        <p14:creationId xmlns:p14="http://schemas.microsoft.com/office/powerpoint/2010/main" val="313586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267371" y="1055081"/>
            <a:ext cx="8535737" cy="2153975"/>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24" name="Shape 24"/>
          <p:cNvSpPr txBox="1">
            <a:spLocks noGrp="1"/>
          </p:cNvSpPr>
          <p:nvPr>
            <p:ph type="subTitle" idx="1"/>
          </p:nvPr>
        </p:nvSpPr>
        <p:spPr>
          <a:xfrm>
            <a:off x="735267" y="3886200"/>
            <a:ext cx="7533105" cy="1752600"/>
          </a:xfrm>
          <a:prstGeom prst="rect">
            <a:avLst/>
          </a:prstGeom>
          <a:noFill/>
          <a:ln>
            <a:noFill/>
          </a:ln>
        </p:spPr>
        <p:txBody>
          <a:bodyPr lIns="57584" tIns="57584" rIns="57584" bIns="57584" anchor="t" anchorCtr="0"/>
          <a:lstStyle>
            <a:lvl1pPr marL="0" marR="0" lvl="0" indent="0" algn="ctr" rtl="0">
              <a:spcBef>
                <a:spcPts val="694"/>
              </a:spcBef>
              <a:buClr>
                <a:schemeClr val="dk2"/>
              </a:buClr>
              <a:buFont typeface="Arial"/>
              <a:buNone/>
              <a:defRPr sz="3500" b="1" i="0" u="none" strike="noStrike" cap="none">
                <a:solidFill>
                  <a:schemeClr val="dk2"/>
                </a:solidFill>
                <a:latin typeface="Gill Sans"/>
                <a:ea typeface="Gill Sans"/>
                <a:cs typeface="Gill Sans"/>
                <a:sym typeface="Gill Sans"/>
              </a:defRPr>
            </a:lvl1pPr>
            <a:lvl2pPr marL="511946" marR="0" lvl="1" indent="-13" algn="ctr" rtl="0">
              <a:spcBef>
                <a:spcPts val="448"/>
              </a:spcBef>
              <a:buClr>
                <a:srgbClr val="888888"/>
              </a:buClr>
              <a:buFont typeface="Arial"/>
              <a:buNone/>
              <a:defRPr sz="2200" b="0" i="0" u="none" strike="noStrike" cap="none">
                <a:solidFill>
                  <a:srgbClr val="888888"/>
                </a:solidFill>
                <a:latin typeface="Gill Sans"/>
                <a:ea typeface="Gill Sans"/>
                <a:cs typeface="Gill Sans"/>
                <a:sym typeface="Gill Sans"/>
              </a:defRPr>
            </a:lvl2pPr>
            <a:lvl3pPr marL="1023891" marR="0" lvl="2" indent="-25" algn="ctr"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3pPr>
            <a:lvl4pPr marL="1535839" marR="0" lvl="3" indent="-38" algn="ctr" rtl="0">
              <a:spcBef>
                <a:spcPts val="336"/>
              </a:spcBef>
              <a:buClr>
                <a:srgbClr val="888888"/>
              </a:buClr>
              <a:buFont typeface="Arial"/>
              <a:buNone/>
              <a:defRPr sz="1700" b="0" i="0" u="none" strike="noStrike" cap="none">
                <a:solidFill>
                  <a:srgbClr val="888888"/>
                </a:solidFill>
                <a:latin typeface="Gill Sans"/>
                <a:ea typeface="Gill Sans"/>
                <a:cs typeface="Gill Sans"/>
                <a:sym typeface="Gill Sans"/>
              </a:defRPr>
            </a:lvl4pPr>
            <a:lvl5pPr marL="2047785" marR="0" lvl="4" indent="-52" algn="ctr" rtl="0">
              <a:spcBef>
                <a:spcPts val="269"/>
              </a:spcBef>
              <a:buClr>
                <a:srgbClr val="888888"/>
              </a:buClr>
              <a:buFont typeface="Arial"/>
              <a:buNone/>
              <a:defRPr sz="1300" b="0" i="0" u="none" strike="noStrike" cap="none">
                <a:solidFill>
                  <a:srgbClr val="888888"/>
                </a:solidFill>
                <a:latin typeface="Gill Sans"/>
                <a:ea typeface="Gill Sans"/>
                <a:cs typeface="Gill Sans"/>
                <a:sym typeface="Gill Sans"/>
              </a:defRPr>
            </a:lvl5pPr>
            <a:lvl6pPr marL="2559730" marR="0" lvl="5" indent="-64"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6pPr>
            <a:lvl7pPr marL="3071676" marR="0" lvl="6" indent="-76"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7pPr>
            <a:lvl8pPr marL="3583621" marR="0" lvl="7" indent="-89"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8pPr>
            <a:lvl9pPr marL="4095568" marR="0" lvl="8" indent="-102"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9pPr>
          </a:lstStyle>
          <a:p>
            <a:r>
              <a:rPr lang="en-US"/>
              <a:t>Click to edit Master subtitle style</a:t>
            </a:r>
            <a:endParaRP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60950" y="1024912"/>
            <a:ext cx="8662737" cy="1362074"/>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27" name="Shape 27"/>
          <p:cNvSpPr txBox="1">
            <a:spLocks noGrp="1"/>
          </p:cNvSpPr>
          <p:nvPr>
            <p:ph type="body" idx="1"/>
          </p:nvPr>
        </p:nvSpPr>
        <p:spPr>
          <a:xfrm>
            <a:off x="722313" y="3689685"/>
            <a:ext cx="7772400" cy="717215"/>
          </a:xfrm>
          <a:prstGeom prst="rect">
            <a:avLst/>
          </a:prstGeom>
          <a:noFill/>
          <a:ln>
            <a:noFill/>
          </a:ln>
        </p:spPr>
        <p:txBody>
          <a:bodyPr lIns="57584" tIns="57584" rIns="57584" bIns="57584" anchor="b" anchorCtr="0"/>
          <a:lstStyle>
            <a:lvl1pPr marL="0" marR="0" lvl="0" indent="0" algn="ctr" rtl="0">
              <a:spcBef>
                <a:spcPts val="537"/>
              </a:spcBef>
              <a:buClr>
                <a:schemeClr val="dk2"/>
              </a:buClr>
              <a:buFont typeface="Arial"/>
              <a:buNone/>
              <a:defRPr sz="2700" b="1" i="0" u="none" strike="noStrike" cap="none">
                <a:solidFill>
                  <a:schemeClr val="dk2"/>
                </a:solidFill>
                <a:latin typeface="Gill Sans"/>
                <a:ea typeface="Gill Sans"/>
                <a:cs typeface="Gill Sans"/>
                <a:sym typeface="Gill Sans"/>
              </a:defRPr>
            </a:lvl1pPr>
            <a:lvl2pPr marL="511946" marR="0" lvl="1" indent="-13" algn="l"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2pPr>
            <a:lvl3pPr marL="1023891" marR="0" lvl="2" indent="-25" algn="l" rtl="0">
              <a:spcBef>
                <a:spcPts val="358"/>
              </a:spcBef>
              <a:buClr>
                <a:srgbClr val="888888"/>
              </a:buClr>
              <a:buFont typeface="Arial"/>
              <a:buNone/>
              <a:defRPr sz="1800" b="0" i="0" u="none" strike="noStrike" cap="none">
                <a:solidFill>
                  <a:srgbClr val="888888"/>
                </a:solidFill>
                <a:latin typeface="Gill Sans"/>
                <a:ea typeface="Gill Sans"/>
                <a:cs typeface="Gill Sans"/>
                <a:sym typeface="Gill Sans"/>
              </a:defRPr>
            </a:lvl3pPr>
            <a:lvl4pPr marL="1535839" marR="0" lvl="3" indent="-38"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4pPr>
            <a:lvl5pPr marL="2047785" marR="0" lvl="4" indent="-52"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5pPr>
            <a:lvl6pPr marL="2559730" marR="0" lvl="5" indent="-64"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6pPr>
            <a:lvl7pPr marL="3071676" marR="0" lvl="6" indent="-76"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7pPr>
            <a:lvl8pPr marL="3583621" marR="0" lvl="7" indent="-89"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8pPr>
            <a:lvl9pPr marL="4095568" marR="0" lvl="8" indent="-102"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9pPr>
          </a:lstStyle>
          <a:p>
            <a:pPr lvl="0"/>
            <a:r>
              <a:rPr lang="en-US"/>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1" y="615485"/>
            <a:ext cx="8229600" cy="919629"/>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600" b="0" i="0" u="none" strike="noStrike" cap="none">
                <a:solidFill>
                  <a:schemeClr val="dk2"/>
                </a:solidFill>
                <a:latin typeface="Callibri"/>
                <a:ea typeface="Gill Sans"/>
                <a:cs typeface="Callibri"/>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dirty="0"/>
          </a:p>
        </p:txBody>
      </p:sp>
      <p:sp>
        <p:nvSpPr>
          <p:cNvPr id="30" name="Shape 30"/>
          <p:cNvSpPr txBox="1">
            <a:spLocks noGrp="1"/>
          </p:cNvSpPr>
          <p:nvPr>
            <p:ph type="body" idx="1"/>
          </p:nvPr>
        </p:nvSpPr>
        <p:spPr>
          <a:xfrm>
            <a:off x="457200" y="1535114"/>
            <a:ext cx="4040188"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1" name="Shape 31"/>
          <p:cNvSpPr txBox="1">
            <a:spLocks noGrp="1"/>
          </p:cNvSpPr>
          <p:nvPr>
            <p:ph type="body" idx="2"/>
          </p:nvPr>
        </p:nvSpPr>
        <p:spPr>
          <a:xfrm>
            <a:off x="457200" y="2424141"/>
            <a:ext cx="4040188"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2" name="Shape 32"/>
          <p:cNvSpPr txBox="1">
            <a:spLocks noGrp="1"/>
          </p:cNvSpPr>
          <p:nvPr>
            <p:ph type="body" idx="3"/>
          </p:nvPr>
        </p:nvSpPr>
        <p:spPr>
          <a:xfrm>
            <a:off x="4645030" y="1535114"/>
            <a:ext cx="4041775"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3" name="Shape 33"/>
          <p:cNvSpPr txBox="1">
            <a:spLocks noGrp="1"/>
          </p:cNvSpPr>
          <p:nvPr>
            <p:ph type="body" idx="4"/>
          </p:nvPr>
        </p:nvSpPr>
        <p:spPr>
          <a:xfrm>
            <a:off x="4645027" y="2424141"/>
            <a:ext cx="4041775"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7" name="Slide Number Placeholder 2"/>
          <p:cNvSpPr>
            <a:spLocks noGrp="1"/>
          </p:cNvSpPr>
          <p:nvPr>
            <p:ph type="sldNum" sz="quarter" idx="10"/>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1" y="957824"/>
            <a:ext cx="8229600" cy="919629"/>
          </a:xfrm>
          <a:prstGeom prst="rect">
            <a:avLst/>
          </a:prstGeom>
          <a:noFill/>
          <a:ln>
            <a:noFill/>
          </a:ln>
        </p:spPr>
        <p:txBody>
          <a:bodyPr lIns="57584" tIns="57584" rIns="57584" bIns="57584" anchor="ctr" anchorCtr="0"/>
          <a:lstStyle>
            <a:lvl1pPr>
              <a:defRPr sz="3400" b="1">
                <a:solidFill>
                  <a:schemeClr val="dk2"/>
                </a:solidFill>
                <a:latin typeface="Gill Sans"/>
                <a:ea typeface="Gill Sans"/>
                <a:cs typeface="Gill Sans"/>
              </a:defRPr>
            </a:lvl1pPr>
          </a:lstStyle>
          <a:p>
            <a:pPr marL="0" lvl="0" indent="0" algn="ctr">
              <a:buClr>
                <a:schemeClr val="dk2"/>
              </a:buClr>
              <a:buFont typeface="Gill Sans"/>
            </a:pPr>
            <a:r>
              <a:rPr lang="en-US"/>
              <a:t>Click to edit Master title style</a:t>
            </a:r>
            <a:endParaRPr/>
          </a:p>
        </p:txBody>
      </p:sp>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4" y="666730"/>
            <a:ext cx="3008313" cy="928790"/>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0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38" name="Shape 38"/>
          <p:cNvSpPr txBox="1">
            <a:spLocks noGrp="1"/>
          </p:cNvSpPr>
          <p:nvPr>
            <p:ph type="body" idx="1"/>
          </p:nvPr>
        </p:nvSpPr>
        <p:spPr>
          <a:xfrm>
            <a:off x="3575049" y="666733"/>
            <a:ext cx="5111749" cy="5619854"/>
          </a:xfrm>
          <a:prstGeom prst="rect">
            <a:avLst/>
          </a:prstGeom>
          <a:noFill/>
          <a:ln>
            <a:noFill/>
          </a:ln>
        </p:spPr>
        <p:txBody>
          <a:bodyPr lIns="57584" tIns="57584" rIns="57584" bIns="57584" anchor="t" anchorCtr="0"/>
          <a:lstStyle>
            <a:lvl1pPr marL="383961" marR="0" lvl="0" indent="-184866" algn="l" rtl="0">
              <a:spcBef>
                <a:spcPts val="627"/>
              </a:spcBef>
              <a:buClr>
                <a:schemeClr val="dk2"/>
              </a:buClr>
              <a:buSzPct val="99560"/>
              <a:buFont typeface="Arial"/>
              <a:buChar char="•"/>
              <a:defRPr sz="3100" b="0" i="0" u="none" strike="noStrike" cap="none">
                <a:solidFill>
                  <a:schemeClr val="dk2"/>
                </a:solidFill>
                <a:latin typeface="Gill Sans"/>
                <a:ea typeface="Gill Sans"/>
                <a:cs typeface="Gill Sans"/>
                <a:sym typeface="Gill Sans"/>
              </a:defRPr>
            </a:lvl1pPr>
            <a:lvl2pPr marL="831913" marR="0" lvl="1" indent="-120885" algn="l" rtl="0">
              <a:spcBef>
                <a:spcPts val="627"/>
              </a:spcBef>
              <a:buClr>
                <a:schemeClr val="dk2"/>
              </a:buClr>
              <a:buSzPct val="99560"/>
              <a:buFont typeface="Arial"/>
              <a:buChar char="–"/>
              <a:defRPr sz="3100" b="0" i="1" u="none" strike="noStrike" cap="none">
                <a:solidFill>
                  <a:schemeClr val="dk2"/>
                </a:solidFill>
                <a:latin typeface="Gill Sans"/>
                <a:ea typeface="Gill Sans"/>
                <a:cs typeface="Gill Sans"/>
                <a:sym typeface="Gill Sans"/>
              </a:defRPr>
            </a:lvl2pPr>
            <a:lvl3pPr marL="1279864" marR="0" lvl="2" indent="-85339" algn="l" rtl="0">
              <a:spcBef>
                <a:spcPts val="537"/>
              </a:spcBef>
              <a:buClr>
                <a:schemeClr val="dk2"/>
              </a:buClr>
              <a:buSzPct val="99232"/>
              <a:buFont typeface="Arial"/>
              <a:buChar char="•"/>
              <a:defRPr sz="2700" b="0" i="1" u="none" strike="noStrike" cap="none">
                <a:solidFill>
                  <a:schemeClr val="dk2"/>
                </a:solidFill>
                <a:latin typeface="Gill Sans"/>
                <a:ea typeface="Gill Sans"/>
                <a:cs typeface="Gill Sans"/>
                <a:sym typeface="Gill Sans"/>
              </a:defRPr>
            </a:lvl3pPr>
            <a:lvl4pPr marL="1791810" marR="0" lvl="3" indent="-113789"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4pPr>
            <a:lvl5pPr marL="2303757" marR="0" lvl="4" indent="-113802"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39" name="Shape 39"/>
          <p:cNvSpPr txBox="1">
            <a:spLocks noGrp="1"/>
          </p:cNvSpPr>
          <p:nvPr>
            <p:ph type="body" idx="2"/>
          </p:nvPr>
        </p:nvSpPr>
        <p:spPr>
          <a:xfrm>
            <a:off x="457204" y="1595525"/>
            <a:ext cx="3008313" cy="4691062"/>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1"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792288" y="4800601"/>
            <a:ext cx="5486400" cy="566739"/>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2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a:t>Click to edit Master title style</a:t>
            </a:r>
            <a:endParaRPr/>
          </a:p>
        </p:txBody>
      </p:sp>
      <p:sp>
        <p:nvSpPr>
          <p:cNvPr id="42" name="Shape 42"/>
          <p:cNvSpPr>
            <a:spLocks noGrp="1"/>
          </p:cNvSpPr>
          <p:nvPr>
            <p:ph type="pic" idx="2"/>
          </p:nvPr>
        </p:nvSpPr>
        <p:spPr>
          <a:xfrm>
            <a:off x="1792288" y="612776"/>
            <a:ext cx="5486400" cy="4114799"/>
          </a:xfrm>
          <a:prstGeom prst="rect">
            <a:avLst/>
          </a:prstGeom>
          <a:noFill/>
          <a:ln>
            <a:noFill/>
          </a:ln>
        </p:spPr>
        <p:txBody>
          <a:bodyPr lIns="57584" tIns="57584" rIns="57584" bIns="57584" anchor="t" anchorCtr="0"/>
          <a:lstStyle>
            <a:lvl1pPr marL="0" marR="0" lvl="0" indent="0" algn="l" rtl="0">
              <a:spcBef>
                <a:spcPts val="717"/>
              </a:spcBef>
              <a:buClr>
                <a:schemeClr val="dk2"/>
              </a:buClr>
              <a:buFont typeface="Arial"/>
              <a:buNone/>
              <a:defRPr sz="3600" b="1" i="0" u="none" strike="noStrike" cap="none">
                <a:solidFill>
                  <a:schemeClr val="dk2"/>
                </a:solidFill>
                <a:latin typeface="Gill Sans"/>
                <a:ea typeface="Gill Sans"/>
                <a:cs typeface="Gill Sans"/>
                <a:sym typeface="Gill Sans"/>
              </a:defRPr>
            </a:lvl1pPr>
            <a:lvl2pPr marL="511946" marR="0" lvl="1" indent="-13" algn="l" rtl="0">
              <a:spcBef>
                <a:spcPts val="627"/>
              </a:spcBef>
              <a:buClr>
                <a:schemeClr val="dk2"/>
              </a:buClr>
              <a:buFont typeface="Arial"/>
              <a:buNone/>
              <a:defRPr sz="3100" b="0" i="0" u="none" strike="noStrike" cap="none">
                <a:solidFill>
                  <a:schemeClr val="dk2"/>
                </a:solidFill>
                <a:latin typeface="Gill Sans"/>
                <a:ea typeface="Gill Sans"/>
                <a:cs typeface="Gill Sans"/>
                <a:sym typeface="Gill Sans"/>
              </a:defRPr>
            </a:lvl2pPr>
            <a:lvl3pPr marL="1023891" marR="0" lvl="2" indent="-25" algn="l" rtl="0">
              <a:spcBef>
                <a:spcPts val="537"/>
              </a:spcBef>
              <a:buClr>
                <a:schemeClr val="dk2"/>
              </a:buClr>
              <a:buFont typeface="Arial"/>
              <a:buNone/>
              <a:defRPr sz="2700" b="0" i="0" u="none" strike="noStrike" cap="none">
                <a:solidFill>
                  <a:schemeClr val="dk2"/>
                </a:solidFill>
                <a:latin typeface="Gill Sans"/>
                <a:ea typeface="Gill Sans"/>
                <a:cs typeface="Gill Sans"/>
                <a:sym typeface="Gill Sans"/>
              </a:defRPr>
            </a:lvl3pPr>
            <a:lvl4pPr marL="1535839" marR="0" lvl="3" indent="-38"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4pPr>
            <a:lvl5pPr marL="2047785" marR="0" lvl="4" indent="-52"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5pPr>
            <a:lvl6pPr marL="2559730" marR="0" lvl="5" indent="-64"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9pPr>
          </a:lstStyle>
          <a:p>
            <a:r>
              <a:rPr lang="en-US"/>
              <a:t>Drag picture to placeholder or click icon to add</a:t>
            </a:r>
            <a:endParaRPr/>
          </a:p>
        </p:txBody>
      </p:sp>
      <p:sp>
        <p:nvSpPr>
          <p:cNvPr id="43" name="Shape 43"/>
          <p:cNvSpPr txBox="1">
            <a:spLocks noGrp="1"/>
          </p:cNvSpPr>
          <p:nvPr>
            <p:ph type="body" idx="1"/>
          </p:nvPr>
        </p:nvSpPr>
        <p:spPr>
          <a:xfrm>
            <a:off x="1792288" y="5367341"/>
            <a:ext cx="5486400" cy="804863"/>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0"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8817" y="665051"/>
            <a:ext cx="8432800" cy="935790"/>
          </a:xfrm>
          <a:prstGeom prst="rect">
            <a:avLst/>
          </a:prstGeom>
          <a:noFill/>
          <a:ln>
            <a:noFill/>
          </a:ln>
        </p:spPr>
        <p:txBody>
          <a:bodyPr lIns="57584" tIns="57584" rIns="57584" bIns="57584" anchor="ctr" anchorCtr="0"/>
          <a:lstStyle>
            <a:lvl1pPr algn="ctr">
              <a:defRPr sz="3200" b="1" dirty="0">
                <a:solidFill>
                  <a:schemeClr val="dk2"/>
                </a:solidFill>
                <a:latin typeface="Gill Sans"/>
                <a:ea typeface="Gill Sans"/>
                <a:cs typeface="Gill Sans"/>
              </a:defRPr>
            </a:lvl1pPr>
          </a:lstStyle>
          <a:p>
            <a:pPr marL="0" lvl="0" indent="0" algn="ctr">
              <a:buClr>
                <a:schemeClr val="dk2"/>
              </a:buClr>
              <a:buFont typeface="Gill Sans"/>
            </a:pPr>
            <a:r>
              <a:rPr lang="en-US" dirty="0"/>
              <a:t>Click to edit Master title style</a:t>
            </a:r>
            <a:endParaRPr dirty="0"/>
          </a:p>
        </p:txBody>
      </p:sp>
      <p:sp>
        <p:nvSpPr>
          <p:cNvPr id="20" name="Shape 20"/>
          <p:cNvSpPr txBox="1">
            <a:spLocks noGrp="1"/>
          </p:cNvSpPr>
          <p:nvPr>
            <p:ph type="body" idx="1"/>
          </p:nvPr>
        </p:nvSpPr>
        <p:spPr>
          <a:xfrm>
            <a:off x="457201" y="1643200"/>
            <a:ext cx="8229600" cy="4391281"/>
          </a:xfrm>
          <a:prstGeom prst="rect">
            <a:avLst/>
          </a:prstGeom>
          <a:noFill/>
          <a:ln>
            <a:noFill/>
          </a:ln>
        </p:spPr>
        <p:txBody>
          <a:bodyPr lIns="57584" tIns="57584" rIns="57584" bIns="57584" anchor="t" anchorCtr="0"/>
          <a:lstStyle>
            <a:lvl1pPr marL="383961" marR="0" lvl="0" indent="-206183" algn="l" rtl="0">
              <a:spcBef>
                <a:spcPts val="560"/>
              </a:spcBef>
              <a:buClr>
                <a:schemeClr val="dk2"/>
              </a:buClr>
              <a:buSzPct val="101022"/>
              <a:buFont typeface="Arial"/>
              <a:buChar char="•"/>
              <a:defRPr sz="2800" b="0" i="0" u="none" strike="noStrike" cap="none">
                <a:solidFill>
                  <a:schemeClr val="dk2"/>
                </a:solidFill>
                <a:latin typeface="Gill Sans"/>
                <a:ea typeface="Gill Sans"/>
                <a:cs typeface="Gill Sans"/>
                <a:sym typeface="Gill Sans"/>
              </a:defRPr>
            </a:lvl1pPr>
            <a:lvl2pPr marL="831913" marR="0" lvl="1" indent="-177758"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2pPr>
            <a:lvl3pPr marL="1279864" marR="0" lvl="2" indent="-128015" algn="l" rtl="0">
              <a:spcBef>
                <a:spcPts val="403"/>
              </a:spcBef>
              <a:buClr>
                <a:schemeClr val="dk2"/>
              </a:buClr>
              <a:buSzPct val="100000"/>
              <a:buFont typeface="Arial"/>
              <a:buChar char="•"/>
              <a:defRPr sz="2000" b="0" i="1" u="none" strike="noStrike" cap="none">
                <a:solidFill>
                  <a:schemeClr val="dk2"/>
                </a:solidFill>
                <a:latin typeface="Gill Sans"/>
                <a:ea typeface="Gill Sans"/>
                <a:cs typeface="Gill Sans"/>
                <a:sym typeface="Gill Sans"/>
              </a:defRPr>
            </a:lvl3pPr>
            <a:lvl4pPr marL="1791810" marR="0" lvl="3" indent="-149344" algn="l" rtl="0">
              <a:spcBef>
                <a:spcPts val="336"/>
              </a:spcBef>
              <a:buClr>
                <a:schemeClr val="dk2"/>
              </a:buClr>
              <a:buSzPct val="98777"/>
              <a:buFont typeface="Arial"/>
              <a:buChar char="–"/>
              <a:defRPr sz="1700" b="0" i="1" u="none" strike="noStrike" cap="none">
                <a:solidFill>
                  <a:schemeClr val="dk2"/>
                </a:solidFill>
                <a:latin typeface="Gill Sans"/>
                <a:ea typeface="Gill Sans"/>
                <a:cs typeface="Gill Sans"/>
                <a:sym typeface="Gill Sans"/>
              </a:defRPr>
            </a:lvl4pPr>
            <a:lvl5pPr marL="2303757" marR="0" lvl="4" indent="-170715" algn="l" rtl="0">
              <a:spcBef>
                <a:spcPts val="269"/>
              </a:spcBef>
              <a:buClr>
                <a:schemeClr val="dk2"/>
              </a:buClr>
              <a:buSzPct val="101571"/>
              <a:buFont typeface="Arial"/>
              <a:buChar char="»"/>
              <a:defRPr sz="13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extLst>
      <p:ext uri="{BB962C8B-B14F-4D97-AF65-F5344CB8AC3E}">
        <p14:creationId xmlns:p14="http://schemas.microsoft.com/office/powerpoint/2010/main" val="26678954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1" name="Shape 11" descr="Top_Bar_Background.png"/>
          <p:cNvPicPr preferRelativeResize="0"/>
          <p:nvPr/>
        </p:nvPicPr>
        <p:blipFill rotWithShape="1">
          <a:blip r:embed="rId9">
            <a:alphaModFix/>
          </a:blip>
          <a:srcRect t="-185" r="6086" b="-1"/>
          <a:stretch/>
        </p:blipFill>
        <p:spPr>
          <a:xfrm>
            <a:off x="324" y="-35996"/>
            <a:ext cx="9155328" cy="6870694"/>
          </a:xfrm>
          <a:prstGeom prst="rect">
            <a:avLst/>
          </a:prstGeom>
          <a:solidFill>
            <a:srgbClr val="FFFFFF"/>
          </a:solidFill>
          <a:ln>
            <a:noFill/>
          </a:ln>
        </p:spPr>
      </p:pic>
      <p:sp>
        <p:nvSpPr>
          <p:cNvPr id="10" name="Shape 10"/>
          <p:cNvSpPr txBox="1">
            <a:spLocks noGrp="1"/>
          </p:cNvSpPr>
          <p:nvPr>
            <p:ph type="body" idx="1"/>
          </p:nvPr>
        </p:nvSpPr>
        <p:spPr>
          <a:xfrm>
            <a:off x="457201" y="1600201"/>
            <a:ext cx="8229600" cy="4525962"/>
          </a:xfrm>
          <a:prstGeom prst="rect">
            <a:avLst/>
          </a:prstGeom>
          <a:noFill/>
          <a:ln>
            <a:noFill/>
          </a:ln>
        </p:spPr>
        <p:txBody>
          <a:bodyPr lIns="57584" tIns="57584" rIns="57584" bIns="57584"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0"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0"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0"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12" name="Shape 12"/>
          <p:cNvSpPr txBox="1"/>
          <p:nvPr/>
        </p:nvSpPr>
        <p:spPr>
          <a:xfrm>
            <a:off x="903072" y="42569"/>
            <a:ext cx="4783162" cy="422423"/>
          </a:xfrm>
          <a:prstGeom prst="rect">
            <a:avLst/>
          </a:prstGeom>
          <a:noFill/>
          <a:ln>
            <a:noFill/>
          </a:ln>
        </p:spPr>
        <p:txBody>
          <a:bodyPr lIns="57584" tIns="28783" rIns="57584" bIns="28783" anchor="t" anchorCtr="0">
            <a:noAutofit/>
          </a:bodyPr>
          <a:lstStyle/>
          <a:p>
            <a:pPr marL="0" marR="0" lvl="0" indent="0" algn="l" rtl="0">
              <a:lnSpc>
                <a:spcPct val="90000"/>
              </a:lnSpc>
              <a:spcBef>
                <a:spcPts val="0"/>
              </a:spcBef>
              <a:buSzPct val="25000"/>
              <a:buNone/>
            </a:pPr>
            <a:r>
              <a:rPr lang="en-US" sz="1300" b="0" i="0" u="none" strike="noStrike" cap="none" dirty="0">
                <a:solidFill>
                  <a:schemeClr val="lt1"/>
                </a:solidFill>
                <a:latin typeface="Georgia"/>
                <a:ea typeface="Georgia"/>
                <a:cs typeface="Georgia"/>
                <a:sym typeface="Georgia"/>
              </a:rPr>
              <a:t>CSC302-Introduction to Data Visualization</a:t>
            </a:r>
          </a:p>
          <a:p>
            <a:pPr marL="0" marR="0" lvl="0" indent="0" algn="l" rtl="0">
              <a:lnSpc>
                <a:spcPct val="90000"/>
              </a:lnSpc>
              <a:spcBef>
                <a:spcPts val="0"/>
              </a:spcBef>
              <a:buSzPct val="25000"/>
              <a:buNone/>
            </a:pPr>
            <a:r>
              <a:rPr lang="en-US" sz="1200" b="0" i="0" u="none" strike="noStrike" cap="none" dirty="0">
                <a:solidFill>
                  <a:schemeClr val="lt1"/>
                </a:solidFill>
                <a:latin typeface="Georgia"/>
                <a:ea typeface="Georgia"/>
                <a:cs typeface="Georgia"/>
                <a:sym typeface="Georgia"/>
              </a:rPr>
              <a:t>H.</a:t>
            </a:r>
            <a:r>
              <a:rPr lang="en-US" sz="1200" b="0" i="0" u="none" strike="noStrike" cap="none" baseline="0" dirty="0">
                <a:solidFill>
                  <a:schemeClr val="lt1"/>
                </a:solidFill>
                <a:latin typeface="Georgia"/>
                <a:ea typeface="Georgia"/>
                <a:cs typeface="Georgia"/>
                <a:sym typeface="Georgia"/>
              </a:rPr>
              <a:t> Bisgin</a:t>
            </a:r>
            <a:endParaRPr lang="en-US" sz="1200" b="0" i="0" u="none" strike="noStrike" cap="none" dirty="0">
              <a:solidFill>
                <a:schemeClr val="lt1"/>
              </a:solidFill>
              <a:latin typeface="Georgia"/>
              <a:ea typeface="Georgia"/>
              <a:cs typeface="Georgia"/>
              <a:sym typeface="Georgia"/>
            </a:endParaRPr>
          </a:p>
        </p:txBody>
      </p:sp>
      <p:pic>
        <p:nvPicPr>
          <p:cNvPr id="2" name="Picture 1" descr="UMFLINTLogo.jpg"/>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324" y="7616"/>
            <a:ext cx="850392" cy="850392"/>
          </a:xfrm>
          <a:prstGeom prst="rect">
            <a:avLst/>
          </a:prstGeom>
          <a:ln>
            <a:noFill/>
          </a:ln>
          <a:effectLst>
            <a:outerShdw blurRad="190500" algn="tl" rotWithShape="0">
              <a:srgbClr val="000000">
                <a:alpha val="70000"/>
              </a:srgbClr>
            </a:outerShdw>
          </a:effectLst>
        </p:spPr>
      </p:pic>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lgn="r">
              <a:defRPr sz="1400" b="1">
                <a:solidFill>
                  <a:schemeClr val="bg1"/>
                </a:solidFill>
              </a:defRPr>
            </a:lvl1pPr>
          </a:lstStyle>
          <a:p>
            <a:fld id="{7AD96CEF-24A8-C74F-A613-1FCB7E72B116}"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71" y="1055081"/>
            <a:ext cx="8876629" cy="2153975"/>
          </a:xfrm>
        </p:spPr>
        <p:txBody>
          <a:bodyPr/>
          <a:lstStyle/>
          <a:p>
            <a:r>
              <a:rPr lang="en-US" dirty="0"/>
              <a:t>Introduction to Data Visualization</a:t>
            </a:r>
            <a:br>
              <a:rPr lang="en-US" dirty="0"/>
            </a:br>
            <a:r>
              <a:rPr lang="en-US" sz="3200" b="0" dirty="0"/>
              <a:t> </a:t>
            </a:r>
            <a:br>
              <a:rPr lang="en-US" sz="3200" b="0" dirty="0"/>
            </a:br>
            <a:endParaRPr lang="en-US" sz="3200" b="0" dirty="0"/>
          </a:p>
        </p:txBody>
      </p:sp>
      <p:sp>
        <p:nvSpPr>
          <p:cNvPr id="3" name="Subtitle 2"/>
          <p:cNvSpPr>
            <a:spLocks noGrp="1"/>
          </p:cNvSpPr>
          <p:nvPr>
            <p:ph type="subTitle" idx="1"/>
          </p:nvPr>
        </p:nvSpPr>
        <p:spPr>
          <a:xfrm>
            <a:off x="992445" y="4314300"/>
            <a:ext cx="7533105" cy="1752600"/>
          </a:xfrm>
        </p:spPr>
        <p:txBody>
          <a:bodyPr/>
          <a:lstStyle/>
          <a:p>
            <a:endParaRPr lang="en-US" sz="3200" dirty="0"/>
          </a:p>
          <a:p>
            <a:r>
              <a:rPr lang="en-US" sz="3200" dirty="0"/>
              <a:t>Halil Bisgin, Ph.D.</a:t>
            </a:r>
          </a:p>
        </p:txBody>
      </p:sp>
      <p:sp>
        <p:nvSpPr>
          <p:cNvPr id="10" name="TextBox 9">
            <a:extLst>
              <a:ext uri="{FF2B5EF4-FFF2-40B4-BE49-F238E27FC236}">
                <a16:creationId xmlns:a16="http://schemas.microsoft.com/office/drawing/2014/main" id="{D02DEF67-A6A1-4D7B-B069-9FAFCFFAB698}"/>
              </a:ext>
            </a:extLst>
          </p:cNvPr>
          <p:cNvSpPr txBox="1"/>
          <p:nvPr/>
        </p:nvSpPr>
        <p:spPr>
          <a:xfrm>
            <a:off x="2030350" y="2698651"/>
            <a:ext cx="5350669" cy="1077218"/>
          </a:xfrm>
          <a:prstGeom prst="rect">
            <a:avLst/>
          </a:prstGeom>
          <a:noFill/>
        </p:spPr>
        <p:txBody>
          <a:bodyPr wrap="square" rtlCol="0">
            <a:spAutoFit/>
          </a:bodyPr>
          <a:lstStyle/>
          <a:p>
            <a:pPr algn="ctr"/>
            <a:r>
              <a:rPr lang="en-US" sz="3200" kern="0" dirty="0">
                <a:solidFill>
                  <a:srgbClr val="1F497D"/>
                </a:solidFill>
                <a:latin typeface="Gill Sans"/>
                <a:sym typeface="Gill Sans"/>
              </a:rPr>
              <a:t>Choosing the Right Visualization Software</a:t>
            </a:r>
          </a:p>
        </p:txBody>
      </p:sp>
      <p:pic>
        <p:nvPicPr>
          <p:cNvPr id="1026" name="Picture 2" descr="Image result for r logo">
            <a:extLst>
              <a:ext uri="{FF2B5EF4-FFF2-40B4-BE49-F238E27FC236}">
                <a16:creationId xmlns:a16="http://schemas.microsoft.com/office/drawing/2014/main" id="{895FC5F2-2552-5E43-8F25-005FF7C2B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45" y="1899440"/>
            <a:ext cx="1509947"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D7E65C5C-30F3-9345-9580-4F7FF734B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422" y="1903500"/>
            <a:ext cx="1170432"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aborn logo">
            <a:extLst>
              <a:ext uri="{FF2B5EF4-FFF2-40B4-BE49-F238E27FC236}">
                <a16:creationId xmlns:a16="http://schemas.microsoft.com/office/drawing/2014/main" id="{42A67BED-ED2E-7047-B3C0-84696816A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3869" y="3772821"/>
            <a:ext cx="969537"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gplot logo">
            <a:extLst>
              <a:ext uri="{FF2B5EF4-FFF2-40B4-BE49-F238E27FC236}">
                <a16:creationId xmlns:a16="http://schemas.microsoft.com/office/drawing/2014/main" id="{69B83F2D-0FAB-2E4A-94BC-817D0A68C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2022" y="3748574"/>
            <a:ext cx="3065417"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gplot logo">
            <a:extLst>
              <a:ext uri="{FF2B5EF4-FFF2-40B4-BE49-F238E27FC236}">
                <a16:creationId xmlns:a16="http://schemas.microsoft.com/office/drawing/2014/main" id="{06919F42-262F-7C48-BC6C-F279A2F928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937" y="3777049"/>
            <a:ext cx="1118413"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tableau logo">
            <a:extLst>
              <a:ext uri="{FF2B5EF4-FFF2-40B4-BE49-F238E27FC236}">
                <a16:creationId xmlns:a16="http://schemas.microsoft.com/office/drawing/2014/main" id="{3149C170-E09A-C742-BEAC-CFF76E4BC4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3312" y="5572964"/>
            <a:ext cx="1188301"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ytoscape logo">
            <a:extLst>
              <a:ext uri="{FF2B5EF4-FFF2-40B4-BE49-F238E27FC236}">
                <a16:creationId xmlns:a16="http://schemas.microsoft.com/office/drawing/2014/main" id="{A8EB2B1E-613D-AB44-BA34-B4E7304ECE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0072" y="5572964"/>
            <a:ext cx="1170432" cy="11704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rcGIS Online | Web GIS Mapping Software for Everyone">
            <a:extLst>
              <a:ext uri="{FF2B5EF4-FFF2-40B4-BE49-F238E27FC236}">
                <a16:creationId xmlns:a16="http://schemas.microsoft.com/office/drawing/2014/main" id="{04216FE6-CCAA-964A-9E1D-EE25D03AF8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0850" y="1632387"/>
            <a:ext cx="1166642" cy="1166642"/>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Leaflet">
            <a:extLst>
              <a:ext uri="{FF2B5EF4-FFF2-40B4-BE49-F238E27FC236}">
                <a16:creationId xmlns:a16="http://schemas.microsoft.com/office/drawing/2014/main" id="{70901E7F-CCC4-4A49-AC82-47F1918EDD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4508" y="5695445"/>
            <a:ext cx="3296504" cy="87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41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6F94-CB57-4448-8B77-BABCCB0122FF}"/>
              </a:ext>
            </a:extLst>
          </p:cNvPr>
          <p:cNvSpPr>
            <a:spLocks noGrp="1"/>
          </p:cNvSpPr>
          <p:nvPr>
            <p:ph type="title"/>
          </p:nvPr>
        </p:nvSpPr>
        <p:spPr/>
        <p:txBody>
          <a:bodyPr/>
          <a:lstStyle/>
          <a:p>
            <a:r>
              <a:rPr lang="en-US" dirty="0"/>
              <a:t>Primary focus in data exploration</a:t>
            </a:r>
          </a:p>
        </p:txBody>
      </p:sp>
      <p:sp>
        <p:nvSpPr>
          <p:cNvPr id="3" name="Text Placeholder 2">
            <a:extLst>
              <a:ext uri="{FF2B5EF4-FFF2-40B4-BE49-F238E27FC236}">
                <a16:creationId xmlns:a16="http://schemas.microsoft.com/office/drawing/2014/main" id="{6F1DF035-9890-664B-BA5C-2C7FE25F1606}"/>
              </a:ext>
            </a:extLst>
          </p:cNvPr>
          <p:cNvSpPr>
            <a:spLocks noGrp="1"/>
          </p:cNvSpPr>
          <p:nvPr>
            <p:ph type="body" idx="1"/>
          </p:nvPr>
        </p:nvSpPr>
        <p:spPr/>
        <p:txBody>
          <a:bodyPr/>
          <a:lstStyle/>
          <a:p>
            <a:r>
              <a:rPr lang="en-US" dirty="0"/>
              <a:t>Whether the figures look appealing is secondary.</a:t>
            </a:r>
          </a:p>
          <a:p>
            <a:pPr lvl="1"/>
            <a:r>
              <a:rPr lang="en-US" dirty="0"/>
              <a:t>It’s fine if the axis labels are missing, the legend is messed up, or the symbols are too small, as long as you can evaluate the various patterns in the data.</a:t>
            </a:r>
          </a:p>
          <a:p>
            <a:r>
              <a:rPr lang="en-US" dirty="0"/>
              <a:t>A well-designed data exploration tool will allow you to easily change which variables are mapped onto which aesthetics with a wide range of different visualization options.</a:t>
            </a:r>
          </a:p>
          <a:p>
            <a:r>
              <a:rPr lang="en-US" dirty="0"/>
              <a:t>Check whether your software allows for rapid data exploration or whether it tends to get in the way.</a:t>
            </a:r>
          </a:p>
        </p:txBody>
      </p:sp>
      <p:sp>
        <p:nvSpPr>
          <p:cNvPr id="4" name="Slide Number Placeholder 3">
            <a:extLst>
              <a:ext uri="{FF2B5EF4-FFF2-40B4-BE49-F238E27FC236}">
                <a16:creationId xmlns:a16="http://schemas.microsoft.com/office/drawing/2014/main" id="{393B41DD-7330-7E44-A3E8-641DFF2882D3}"/>
              </a:ext>
            </a:extLst>
          </p:cNvPr>
          <p:cNvSpPr>
            <a:spLocks noGrp="1"/>
          </p:cNvSpPr>
          <p:nvPr>
            <p:ph type="sldNum" sz="quarter" idx="4"/>
          </p:nvPr>
        </p:nvSpPr>
        <p:spPr/>
        <p:txBody>
          <a:bodyPr/>
          <a:lstStyle/>
          <a:p>
            <a:fld id="{7AD96CEF-24A8-C74F-A613-1FCB7E72B116}" type="slidenum">
              <a:rPr lang="uk-UA" smtClean="0"/>
              <a:pPr/>
              <a:t>10</a:t>
            </a:fld>
            <a:endParaRPr lang="uk-UA" dirty="0"/>
          </a:p>
        </p:txBody>
      </p:sp>
    </p:spTree>
    <p:extLst>
      <p:ext uri="{BB962C8B-B14F-4D97-AF65-F5344CB8AC3E}">
        <p14:creationId xmlns:p14="http://schemas.microsoft.com/office/powerpoint/2010/main" val="3652284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A908-FA8A-5949-AAD6-1F9D05779AC4}"/>
              </a:ext>
            </a:extLst>
          </p:cNvPr>
          <p:cNvSpPr>
            <a:spLocks noGrp="1"/>
          </p:cNvSpPr>
          <p:nvPr>
            <p:ph type="title"/>
          </p:nvPr>
        </p:nvSpPr>
        <p:spPr/>
        <p:txBody>
          <a:bodyPr/>
          <a:lstStyle/>
          <a:p>
            <a:r>
              <a:rPr lang="en-US" dirty="0"/>
              <a:t>Different venues for representation</a:t>
            </a:r>
          </a:p>
        </p:txBody>
      </p:sp>
      <p:sp>
        <p:nvSpPr>
          <p:cNvPr id="3" name="Text Placeholder 2">
            <a:extLst>
              <a:ext uri="{FF2B5EF4-FFF2-40B4-BE49-F238E27FC236}">
                <a16:creationId xmlns:a16="http://schemas.microsoft.com/office/drawing/2014/main" id="{7B0DE9B9-FA3B-B84C-9529-719799CF8A30}"/>
              </a:ext>
            </a:extLst>
          </p:cNvPr>
          <p:cNvSpPr>
            <a:spLocks noGrp="1"/>
          </p:cNvSpPr>
          <p:nvPr>
            <p:ph type="body" idx="1"/>
          </p:nvPr>
        </p:nvSpPr>
        <p:spPr/>
        <p:txBody>
          <a:bodyPr/>
          <a:lstStyle/>
          <a:p>
            <a:r>
              <a:rPr lang="en-US" dirty="0"/>
              <a:t>We can finalize the figure using the same software platform we used for initial exploration. (</a:t>
            </a:r>
            <a:r>
              <a:rPr lang="en-US" dirty="0">
                <a:solidFill>
                  <a:schemeClr val="accent6"/>
                </a:solidFill>
              </a:rPr>
              <a:t>e.g., R</a:t>
            </a:r>
            <a:r>
              <a:rPr lang="en-US" dirty="0">
                <a:solidFill>
                  <a:schemeClr val="accent6"/>
                </a:solidFill>
                <a:sym typeface="Wingdings" pitchFamily="2" charset="2"/>
              </a:rPr>
              <a:t>R</a:t>
            </a:r>
            <a:r>
              <a:rPr lang="en-US" dirty="0"/>
              <a:t>)</a:t>
            </a:r>
          </a:p>
          <a:p>
            <a:r>
              <a:rPr lang="en-US" dirty="0"/>
              <a:t>We can switch to a platform that provides us finer control over the final product, even if that platform makes it harder to explore. (</a:t>
            </a:r>
            <a:r>
              <a:rPr lang="en-US" dirty="0">
                <a:solidFill>
                  <a:schemeClr val="accent6"/>
                </a:solidFill>
              </a:rPr>
              <a:t>e.g., Python </a:t>
            </a:r>
            <a:r>
              <a:rPr lang="en-US" dirty="0">
                <a:solidFill>
                  <a:schemeClr val="accent6"/>
                </a:solidFill>
                <a:sym typeface="Wingdings" pitchFamily="2" charset="2"/>
              </a:rPr>
              <a:t> R</a:t>
            </a:r>
            <a:r>
              <a:rPr lang="en-US" dirty="0"/>
              <a:t>)</a:t>
            </a:r>
          </a:p>
          <a:p>
            <a:r>
              <a:rPr lang="en-US" dirty="0"/>
              <a:t>We can produce a draft figure with visualization software and then manually post-process it with an image manipulation program. (</a:t>
            </a:r>
            <a:r>
              <a:rPr lang="en-US" dirty="0">
                <a:solidFill>
                  <a:schemeClr val="accent6"/>
                </a:solidFill>
              </a:rPr>
              <a:t>e.g., </a:t>
            </a:r>
            <a:r>
              <a:rPr lang="en-US" dirty="0" err="1">
                <a:solidFill>
                  <a:schemeClr val="accent6"/>
                </a:solidFill>
              </a:rPr>
              <a:t>R</a:t>
            </a:r>
            <a:r>
              <a:rPr lang="en-US" dirty="0" err="1">
                <a:solidFill>
                  <a:schemeClr val="accent6"/>
                </a:solidFill>
                <a:sym typeface="Wingdings" pitchFamily="2" charset="2"/>
              </a:rPr>
              <a:t></a:t>
            </a:r>
            <a:r>
              <a:rPr lang="en-US" dirty="0" err="1">
                <a:solidFill>
                  <a:schemeClr val="accent6"/>
                </a:solidFill>
              </a:rPr>
              <a:t>Photoshop</a:t>
            </a:r>
            <a:r>
              <a:rPr lang="en-US" dirty="0"/>
              <a:t>)</a:t>
            </a:r>
          </a:p>
          <a:p>
            <a:r>
              <a:rPr lang="en-US" dirty="0"/>
              <a:t>We can manually redraw the entire figure from scratch, either with pen and paper or using an illustration program.</a:t>
            </a:r>
          </a:p>
        </p:txBody>
      </p:sp>
      <p:sp>
        <p:nvSpPr>
          <p:cNvPr id="4" name="Slide Number Placeholder 3">
            <a:extLst>
              <a:ext uri="{FF2B5EF4-FFF2-40B4-BE49-F238E27FC236}">
                <a16:creationId xmlns:a16="http://schemas.microsoft.com/office/drawing/2014/main" id="{5832DDFA-3598-D246-B6D0-2AE729D8EA32}"/>
              </a:ext>
            </a:extLst>
          </p:cNvPr>
          <p:cNvSpPr>
            <a:spLocks noGrp="1"/>
          </p:cNvSpPr>
          <p:nvPr>
            <p:ph type="sldNum" sz="quarter" idx="4"/>
          </p:nvPr>
        </p:nvSpPr>
        <p:spPr/>
        <p:txBody>
          <a:bodyPr/>
          <a:lstStyle/>
          <a:p>
            <a:fld id="{7AD96CEF-24A8-C74F-A613-1FCB7E72B116}" type="slidenum">
              <a:rPr lang="uk-UA" smtClean="0"/>
              <a:pPr/>
              <a:t>11</a:t>
            </a:fld>
            <a:endParaRPr lang="uk-UA" dirty="0"/>
          </a:p>
        </p:txBody>
      </p:sp>
    </p:spTree>
    <p:extLst>
      <p:ext uri="{BB962C8B-B14F-4D97-AF65-F5344CB8AC3E}">
        <p14:creationId xmlns:p14="http://schemas.microsoft.com/office/powerpoint/2010/main" val="386808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75BC-0B7C-0447-B1EF-4065098FC36E}"/>
              </a:ext>
            </a:extLst>
          </p:cNvPr>
          <p:cNvSpPr>
            <a:spLocks noGrp="1"/>
          </p:cNvSpPr>
          <p:nvPr>
            <p:ph type="title"/>
          </p:nvPr>
        </p:nvSpPr>
        <p:spPr/>
        <p:txBody>
          <a:bodyPr/>
          <a:lstStyle/>
          <a:p>
            <a:r>
              <a:rPr lang="en-US" dirty="0"/>
              <a:t>Be cautious about manual intervention</a:t>
            </a:r>
          </a:p>
        </p:txBody>
      </p:sp>
      <p:sp>
        <p:nvSpPr>
          <p:cNvPr id="3" name="Text Placeholder 2">
            <a:extLst>
              <a:ext uri="{FF2B5EF4-FFF2-40B4-BE49-F238E27FC236}">
                <a16:creationId xmlns:a16="http://schemas.microsoft.com/office/drawing/2014/main" id="{6BD090B3-A14B-4441-B69D-1CD6F8F4611B}"/>
              </a:ext>
            </a:extLst>
          </p:cNvPr>
          <p:cNvSpPr>
            <a:spLocks noGrp="1"/>
          </p:cNvSpPr>
          <p:nvPr>
            <p:ph type="body" idx="1"/>
          </p:nvPr>
        </p:nvSpPr>
        <p:spPr/>
        <p:txBody>
          <a:bodyPr/>
          <a:lstStyle/>
          <a:p>
            <a:r>
              <a:rPr lang="en-US" dirty="0"/>
              <a:t>All these avenues are reasonable, but manually sprucing up figures in routine data analysis pipelines or for scientific publications is not recommended.</a:t>
            </a:r>
          </a:p>
          <a:p>
            <a:r>
              <a:rPr lang="en-US" dirty="0"/>
              <a:t>Manual steps in the figure preparation pipeline make repeating or reproducing a figure inherently difficult and time-consuming.</a:t>
            </a:r>
          </a:p>
        </p:txBody>
      </p:sp>
      <p:sp>
        <p:nvSpPr>
          <p:cNvPr id="4" name="Slide Number Placeholder 3">
            <a:extLst>
              <a:ext uri="{FF2B5EF4-FFF2-40B4-BE49-F238E27FC236}">
                <a16:creationId xmlns:a16="http://schemas.microsoft.com/office/drawing/2014/main" id="{7A8E3E5B-4FA8-5240-95B0-A4ED7EB2C4FE}"/>
              </a:ext>
            </a:extLst>
          </p:cNvPr>
          <p:cNvSpPr>
            <a:spLocks noGrp="1"/>
          </p:cNvSpPr>
          <p:nvPr>
            <p:ph type="sldNum" sz="quarter" idx="4"/>
          </p:nvPr>
        </p:nvSpPr>
        <p:spPr/>
        <p:txBody>
          <a:bodyPr/>
          <a:lstStyle/>
          <a:p>
            <a:fld id="{7AD96CEF-24A8-C74F-A613-1FCB7E72B116}" type="slidenum">
              <a:rPr lang="uk-UA" smtClean="0"/>
              <a:pPr/>
              <a:t>12</a:t>
            </a:fld>
            <a:endParaRPr lang="uk-UA" dirty="0"/>
          </a:p>
        </p:txBody>
      </p:sp>
    </p:spTree>
    <p:extLst>
      <p:ext uri="{BB962C8B-B14F-4D97-AF65-F5344CB8AC3E}">
        <p14:creationId xmlns:p14="http://schemas.microsoft.com/office/powerpoint/2010/main" val="290056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5A15-2928-D749-B42B-F8A9E8571566}"/>
              </a:ext>
            </a:extLst>
          </p:cNvPr>
          <p:cNvSpPr>
            <a:spLocks noGrp="1"/>
          </p:cNvSpPr>
          <p:nvPr>
            <p:ph type="title"/>
          </p:nvPr>
        </p:nvSpPr>
        <p:spPr/>
        <p:txBody>
          <a:bodyPr/>
          <a:lstStyle/>
          <a:p>
            <a:r>
              <a:rPr lang="en-US" dirty="0"/>
              <a:t>Hand-drawn and post-processed figures</a:t>
            </a:r>
          </a:p>
        </p:txBody>
      </p:sp>
      <p:sp>
        <p:nvSpPr>
          <p:cNvPr id="3" name="Text Placeholder 2">
            <a:extLst>
              <a:ext uri="{FF2B5EF4-FFF2-40B4-BE49-F238E27FC236}">
                <a16:creationId xmlns:a16="http://schemas.microsoft.com/office/drawing/2014/main" id="{E1920F2B-A440-804E-BEC6-DB203FC92DAA}"/>
              </a:ext>
            </a:extLst>
          </p:cNvPr>
          <p:cNvSpPr>
            <a:spLocks noGrp="1"/>
          </p:cNvSpPr>
          <p:nvPr>
            <p:ph type="body" idx="1"/>
          </p:nvPr>
        </p:nvSpPr>
        <p:spPr/>
        <p:txBody>
          <a:bodyPr/>
          <a:lstStyle/>
          <a:p>
            <a:r>
              <a:rPr lang="en-US" dirty="0"/>
              <a:t>Not totally against manual processing.</a:t>
            </a:r>
          </a:p>
          <a:p>
            <a:pPr lvl="1"/>
            <a:r>
              <a:rPr lang="en-US" dirty="0"/>
              <a:t>change axis labels, add annotations, or modify colors. </a:t>
            </a:r>
          </a:p>
          <a:p>
            <a:r>
              <a:rPr lang="en-US" dirty="0"/>
              <a:t>These approaches can yield beautiful and unique figures that couldn’t easily be made in any other way.</a:t>
            </a:r>
          </a:p>
        </p:txBody>
      </p:sp>
      <p:sp>
        <p:nvSpPr>
          <p:cNvPr id="4" name="Slide Number Placeholder 3">
            <a:extLst>
              <a:ext uri="{FF2B5EF4-FFF2-40B4-BE49-F238E27FC236}">
                <a16:creationId xmlns:a16="http://schemas.microsoft.com/office/drawing/2014/main" id="{E83EA06B-0D8B-C742-B5ED-198F7D9D608C}"/>
              </a:ext>
            </a:extLst>
          </p:cNvPr>
          <p:cNvSpPr>
            <a:spLocks noGrp="1"/>
          </p:cNvSpPr>
          <p:nvPr>
            <p:ph type="sldNum" sz="quarter" idx="4"/>
          </p:nvPr>
        </p:nvSpPr>
        <p:spPr/>
        <p:txBody>
          <a:bodyPr/>
          <a:lstStyle/>
          <a:p>
            <a:fld id="{7AD96CEF-24A8-C74F-A613-1FCB7E72B116}" type="slidenum">
              <a:rPr lang="uk-UA" smtClean="0"/>
              <a:pPr/>
              <a:t>13</a:t>
            </a:fld>
            <a:endParaRPr lang="uk-UA" dirty="0"/>
          </a:p>
        </p:txBody>
      </p:sp>
      <p:pic>
        <p:nvPicPr>
          <p:cNvPr id="2050" name="Picture 2" descr="fodv 2802">
            <a:extLst>
              <a:ext uri="{FF2B5EF4-FFF2-40B4-BE49-F238E27FC236}">
                <a16:creationId xmlns:a16="http://schemas.microsoft.com/office/drawing/2014/main" id="{EC4ACB54-CE06-F64E-82F6-3900B4CDC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277" y="3543219"/>
            <a:ext cx="4844955" cy="328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92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1575-62D2-0A44-ACFA-75986790B609}"/>
              </a:ext>
            </a:extLst>
          </p:cNvPr>
          <p:cNvSpPr>
            <a:spLocks noGrp="1"/>
          </p:cNvSpPr>
          <p:nvPr>
            <p:ph type="title"/>
          </p:nvPr>
        </p:nvSpPr>
        <p:spPr>
          <a:noFill/>
          <a:ln>
            <a:noFill/>
          </a:ln>
        </p:spPr>
        <p:txBody>
          <a:bodyPr lIns="57584" tIns="57584" rIns="57584" bIns="57584" anchor="ctr" anchorCtr="0"/>
          <a:lstStyle/>
          <a:p>
            <a:r>
              <a:rPr lang="en-US" dirty="0"/>
              <a:t>Separation of Content and Design</a:t>
            </a:r>
          </a:p>
        </p:txBody>
      </p:sp>
      <p:sp>
        <p:nvSpPr>
          <p:cNvPr id="3" name="Text Placeholder 2">
            <a:extLst>
              <a:ext uri="{FF2B5EF4-FFF2-40B4-BE49-F238E27FC236}">
                <a16:creationId xmlns:a16="http://schemas.microsoft.com/office/drawing/2014/main" id="{DA271862-E321-CB45-BCD1-1EF81D1E90C9}"/>
              </a:ext>
            </a:extLst>
          </p:cNvPr>
          <p:cNvSpPr>
            <a:spLocks noGrp="1"/>
          </p:cNvSpPr>
          <p:nvPr>
            <p:ph type="body" idx="1"/>
          </p:nvPr>
        </p:nvSpPr>
        <p:spPr/>
        <p:txBody>
          <a:bodyPr/>
          <a:lstStyle/>
          <a:p>
            <a:r>
              <a:rPr lang="en-US" dirty="0"/>
              <a:t>Good visualization software should allow you to think separately about the content and the design of your figures.</a:t>
            </a:r>
          </a:p>
          <a:p>
            <a:r>
              <a:rPr lang="en-US" dirty="0"/>
              <a:t>Content: </a:t>
            </a:r>
          </a:p>
          <a:p>
            <a:pPr lvl="1"/>
            <a:r>
              <a:rPr lang="en-US" dirty="0"/>
              <a:t>the specific </a:t>
            </a:r>
            <a:r>
              <a:rPr lang="en-US" dirty="0">
                <a:solidFill>
                  <a:srgbClr val="7030A0"/>
                </a:solidFill>
              </a:rPr>
              <a:t>dataset </a:t>
            </a:r>
            <a:r>
              <a:rPr lang="en-US" dirty="0"/>
              <a:t>shown, the </a:t>
            </a:r>
            <a:r>
              <a:rPr lang="en-US" dirty="0">
                <a:solidFill>
                  <a:srgbClr val="7030A0"/>
                </a:solidFill>
              </a:rPr>
              <a:t>data transformations </a:t>
            </a:r>
            <a:r>
              <a:rPr lang="en-US" dirty="0"/>
              <a:t>applied (if any), the specific </a:t>
            </a:r>
            <a:r>
              <a:rPr lang="en-US" dirty="0">
                <a:solidFill>
                  <a:srgbClr val="7030A0"/>
                </a:solidFill>
              </a:rPr>
              <a:t>mappings</a:t>
            </a:r>
            <a:r>
              <a:rPr lang="en-US" dirty="0"/>
              <a:t> from data onto aesthetics, the </a:t>
            </a:r>
            <a:r>
              <a:rPr lang="en-US" dirty="0">
                <a:solidFill>
                  <a:srgbClr val="7030A0"/>
                </a:solidFill>
              </a:rPr>
              <a:t>scales</a:t>
            </a:r>
            <a:r>
              <a:rPr lang="en-US" dirty="0"/>
              <a:t>, the axis ranges, and the </a:t>
            </a:r>
            <a:r>
              <a:rPr lang="en-US" dirty="0">
                <a:solidFill>
                  <a:srgbClr val="7030A0"/>
                </a:solidFill>
              </a:rPr>
              <a:t>type of plot </a:t>
            </a:r>
            <a:r>
              <a:rPr lang="en-US" dirty="0"/>
              <a:t>(scatterplot, line plot, etc.)</a:t>
            </a:r>
          </a:p>
          <a:p>
            <a:r>
              <a:rPr lang="en-US" dirty="0"/>
              <a:t>Design: </a:t>
            </a:r>
          </a:p>
          <a:p>
            <a:pPr lvl="1"/>
            <a:r>
              <a:rPr lang="en-US" dirty="0"/>
              <a:t>features such as the foreground and background colors, font specifications (e.g., font size, face, and family), symbol shapes and sizes, whether or not the figure has a background grid, and the placement of legends, axis ticks, axis titles, and plot titles.</a:t>
            </a:r>
          </a:p>
        </p:txBody>
      </p:sp>
      <p:sp>
        <p:nvSpPr>
          <p:cNvPr id="4" name="Slide Number Placeholder 3">
            <a:extLst>
              <a:ext uri="{FF2B5EF4-FFF2-40B4-BE49-F238E27FC236}">
                <a16:creationId xmlns:a16="http://schemas.microsoft.com/office/drawing/2014/main" id="{475C72FE-A2A6-BB41-9EA4-2066BF02A382}"/>
              </a:ext>
            </a:extLst>
          </p:cNvPr>
          <p:cNvSpPr>
            <a:spLocks noGrp="1"/>
          </p:cNvSpPr>
          <p:nvPr>
            <p:ph type="sldNum" sz="quarter" idx="4"/>
          </p:nvPr>
        </p:nvSpPr>
        <p:spPr/>
        <p:txBody>
          <a:bodyPr/>
          <a:lstStyle/>
          <a:p>
            <a:fld id="{7AD96CEF-24A8-C74F-A613-1FCB7E72B116}" type="slidenum">
              <a:rPr lang="uk-UA" smtClean="0"/>
              <a:pPr/>
              <a:t>14</a:t>
            </a:fld>
            <a:endParaRPr lang="uk-UA" dirty="0"/>
          </a:p>
        </p:txBody>
      </p:sp>
    </p:spTree>
    <p:extLst>
      <p:ext uri="{BB962C8B-B14F-4D97-AF65-F5344CB8AC3E}">
        <p14:creationId xmlns:p14="http://schemas.microsoft.com/office/powerpoint/2010/main" val="307994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94B6-6435-B34A-878D-68E0C76ACEB2}"/>
              </a:ext>
            </a:extLst>
          </p:cNvPr>
          <p:cNvSpPr>
            <a:spLocks noGrp="1"/>
          </p:cNvSpPr>
          <p:nvPr>
            <p:ph type="title"/>
          </p:nvPr>
        </p:nvSpPr>
        <p:spPr/>
        <p:txBody>
          <a:bodyPr/>
          <a:lstStyle/>
          <a:p>
            <a:r>
              <a:rPr lang="en-US" dirty="0"/>
              <a:t>Content + Design</a:t>
            </a:r>
          </a:p>
        </p:txBody>
      </p:sp>
      <p:sp>
        <p:nvSpPr>
          <p:cNvPr id="3" name="Text Placeholder 2">
            <a:extLst>
              <a:ext uri="{FF2B5EF4-FFF2-40B4-BE49-F238E27FC236}">
                <a16:creationId xmlns:a16="http://schemas.microsoft.com/office/drawing/2014/main" id="{42C4363B-27A5-3C48-BAC2-2D1DCBD1700B}"/>
              </a:ext>
            </a:extLst>
          </p:cNvPr>
          <p:cNvSpPr>
            <a:spLocks noGrp="1"/>
          </p:cNvSpPr>
          <p:nvPr>
            <p:ph type="body" idx="1"/>
          </p:nvPr>
        </p:nvSpPr>
        <p:spPr/>
        <p:txBody>
          <a:bodyPr/>
          <a:lstStyle/>
          <a:p>
            <a:r>
              <a:rPr lang="en-US" dirty="0"/>
              <a:t>You can first determine what the content should be, using the kind of rapid exploration.</a:t>
            </a:r>
          </a:p>
          <a:p>
            <a:r>
              <a:rPr lang="en-US" dirty="0"/>
              <a:t>Once the content is set, you can tweak the design, or you can apply a predefined design that you like and/or that gives the figure a consistent look in the context of a larger body of work.</a:t>
            </a:r>
          </a:p>
        </p:txBody>
      </p:sp>
      <p:sp>
        <p:nvSpPr>
          <p:cNvPr id="4" name="Slide Number Placeholder 3">
            <a:extLst>
              <a:ext uri="{FF2B5EF4-FFF2-40B4-BE49-F238E27FC236}">
                <a16:creationId xmlns:a16="http://schemas.microsoft.com/office/drawing/2014/main" id="{F43684CE-1E7D-C143-8A2A-CE31A4E0DB51}"/>
              </a:ext>
            </a:extLst>
          </p:cNvPr>
          <p:cNvSpPr>
            <a:spLocks noGrp="1"/>
          </p:cNvSpPr>
          <p:nvPr>
            <p:ph type="sldNum" sz="quarter" idx="4"/>
          </p:nvPr>
        </p:nvSpPr>
        <p:spPr/>
        <p:txBody>
          <a:bodyPr/>
          <a:lstStyle/>
          <a:p>
            <a:fld id="{7AD96CEF-24A8-C74F-A613-1FCB7E72B116}" type="slidenum">
              <a:rPr lang="uk-UA" smtClean="0"/>
              <a:pPr/>
              <a:t>15</a:t>
            </a:fld>
            <a:endParaRPr lang="uk-UA" dirty="0"/>
          </a:p>
        </p:txBody>
      </p:sp>
    </p:spTree>
    <p:extLst>
      <p:ext uri="{BB962C8B-B14F-4D97-AF65-F5344CB8AC3E}">
        <p14:creationId xmlns:p14="http://schemas.microsoft.com/office/powerpoint/2010/main" val="113555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F941-49C3-1746-A346-D59CCBB1353C}"/>
              </a:ext>
            </a:extLst>
          </p:cNvPr>
          <p:cNvSpPr>
            <a:spLocks noGrp="1"/>
          </p:cNvSpPr>
          <p:nvPr>
            <p:ph type="title"/>
          </p:nvPr>
        </p:nvSpPr>
        <p:spPr/>
        <p:txBody>
          <a:bodyPr/>
          <a:lstStyle/>
          <a:p>
            <a:r>
              <a:rPr lang="en-US" dirty="0"/>
              <a:t>Separation example in ggplot2</a:t>
            </a:r>
          </a:p>
        </p:txBody>
      </p:sp>
      <p:sp>
        <p:nvSpPr>
          <p:cNvPr id="3" name="Text Placeholder 2">
            <a:extLst>
              <a:ext uri="{FF2B5EF4-FFF2-40B4-BE49-F238E27FC236}">
                <a16:creationId xmlns:a16="http://schemas.microsoft.com/office/drawing/2014/main" id="{C28E20CA-87A6-3745-B1F6-B6247584DACF}"/>
              </a:ext>
            </a:extLst>
          </p:cNvPr>
          <p:cNvSpPr>
            <a:spLocks noGrp="1"/>
          </p:cNvSpPr>
          <p:nvPr>
            <p:ph type="body" idx="1"/>
          </p:nvPr>
        </p:nvSpPr>
        <p:spPr/>
        <p:txBody>
          <a:bodyPr/>
          <a:lstStyle/>
          <a:p>
            <a:r>
              <a:rPr lang="en-US" dirty="0"/>
              <a:t>Separation is achieved via </a:t>
            </a:r>
            <a:r>
              <a:rPr lang="en-US" dirty="0">
                <a:solidFill>
                  <a:schemeClr val="accent6">
                    <a:lumMod val="75000"/>
                  </a:schemeClr>
                </a:solidFill>
              </a:rPr>
              <a:t>themes.</a:t>
            </a:r>
          </a:p>
          <a:p>
            <a:r>
              <a:rPr lang="en-US" dirty="0"/>
              <a:t>A theme specifies the visual appearance of a figure.</a:t>
            </a:r>
          </a:p>
          <a:p>
            <a:r>
              <a:rPr lang="en-US" dirty="0"/>
              <a:t>It is easy to take a figure and apply different themes.</a:t>
            </a:r>
          </a:p>
        </p:txBody>
      </p:sp>
      <p:sp>
        <p:nvSpPr>
          <p:cNvPr id="4" name="Slide Number Placeholder 3">
            <a:extLst>
              <a:ext uri="{FF2B5EF4-FFF2-40B4-BE49-F238E27FC236}">
                <a16:creationId xmlns:a16="http://schemas.microsoft.com/office/drawing/2014/main" id="{F3F8144B-EAD4-CA4C-B454-0D1248996A6A}"/>
              </a:ext>
            </a:extLst>
          </p:cNvPr>
          <p:cNvSpPr>
            <a:spLocks noGrp="1"/>
          </p:cNvSpPr>
          <p:nvPr>
            <p:ph type="sldNum" sz="quarter" idx="4"/>
          </p:nvPr>
        </p:nvSpPr>
        <p:spPr/>
        <p:txBody>
          <a:bodyPr/>
          <a:lstStyle/>
          <a:p>
            <a:fld id="{7AD96CEF-24A8-C74F-A613-1FCB7E72B116}" type="slidenum">
              <a:rPr lang="uk-UA" smtClean="0"/>
              <a:pPr/>
              <a:t>16</a:t>
            </a:fld>
            <a:endParaRPr lang="uk-UA" dirty="0"/>
          </a:p>
        </p:txBody>
      </p:sp>
      <p:pic>
        <p:nvPicPr>
          <p:cNvPr id="3074" name="Picture 2" descr="fodv 2803">
            <a:extLst>
              <a:ext uri="{FF2B5EF4-FFF2-40B4-BE49-F238E27FC236}">
                <a16:creationId xmlns:a16="http://schemas.microsoft.com/office/drawing/2014/main" id="{221454C8-43FB-F54D-A4FC-E5C531415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629" y="3347112"/>
            <a:ext cx="4537706" cy="340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11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08FB-EF00-774F-985D-9DB1C0AB317F}"/>
              </a:ext>
            </a:extLst>
          </p:cNvPr>
          <p:cNvSpPr>
            <a:spLocks noGrp="1"/>
          </p:cNvSpPr>
          <p:nvPr>
            <p:ph type="title"/>
          </p:nvPr>
        </p:nvSpPr>
        <p:spPr/>
        <p:txBody>
          <a:bodyPr/>
          <a:lstStyle/>
          <a:p>
            <a:r>
              <a:rPr lang="en-US" dirty="0"/>
              <a:t>Separation helps focus</a:t>
            </a:r>
          </a:p>
        </p:txBody>
      </p:sp>
      <p:sp>
        <p:nvSpPr>
          <p:cNvPr id="3" name="Text Placeholder 2">
            <a:extLst>
              <a:ext uri="{FF2B5EF4-FFF2-40B4-BE49-F238E27FC236}">
                <a16:creationId xmlns:a16="http://schemas.microsoft.com/office/drawing/2014/main" id="{505F8B80-F387-1747-B2D2-8C245DF27859}"/>
              </a:ext>
            </a:extLst>
          </p:cNvPr>
          <p:cNvSpPr>
            <a:spLocks noGrp="1"/>
          </p:cNvSpPr>
          <p:nvPr>
            <p:ph type="body" idx="1"/>
          </p:nvPr>
        </p:nvSpPr>
        <p:spPr/>
        <p:txBody>
          <a:bodyPr/>
          <a:lstStyle/>
          <a:p>
            <a:r>
              <a:rPr lang="en-US" dirty="0"/>
              <a:t>Most </a:t>
            </a:r>
            <a:r>
              <a:rPr lang="en-US" dirty="0">
                <a:solidFill>
                  <a:schemeClr val="accent3">
                    <a:lumMod val="75000"/>
                  </a:schemeClr>
                </a:solidFill>
              </a:rPr>
              <a:t>data scientists </a:t>
            </a:r>
            <a:r>
              <a:rPr lang="en-US" dirty="0"/>
              <a:t>are not designers, and therefore their </a:t>
            </a:r>
            <a:r>
              <a:rPr lang="en-US" dirty="0">
                <a:solidFill>
                  <a:schemeClr val="accent3">
                    <a:lumMod val="75000"/>
                  </a:schemeClr>
                </a:solidFill>
              </a:rPr>
              <a:t>primary concern </a:t>
            </a:r>
            <a:r>
              <a:rPr lang="en-US" dirty="0"/>
              <a:t>should be the </a:t>
            </a:r>
            <a:r>
              <a:rPr lang="en-US" dirty="0">
                <a:solidFill>
                  <a:schemeClr val="accent3">
                    <a:lumMod val="75000"/>
                  </a:schemeClr>
                </a:solidFill>
              </a:rPr>
              <a:t>data</a:t>
            </a:r>
            <a:r>
              <a:rPr lang="en-US" dirty="0"/>
              <a:t>, not the design of a visualization. </a:t>
            </a:r>
          </a:p>
          <a:p>
            <a:r>
              <a:rPr lang="en-US" dirty="0"/>
              <a:t>Most </a:t>
            </a:r>
            <a:r>
              <a:rPr lang="en-US" dirty="0">
                <a:solidFill>
                  <a:schemeClr val="accent3">
                    <a:lumMod val="75000"/>
                  </a:schemeClr>
                </a:solidFill>
              </a:rPr>
              <a:t>designers</a:t>
            </a:r>
            <a:r>
              <a:rPr lang="en-US" dirty="0"/>
              <a:t> are not data scientists, and they should be able to provide a </a:t>
            </a:r>
            <a:r>
              <a:rPr lang="en-US" dirty="0">
                <a:solidFill>
                  <a:schemeClr val="accent3">
                    <a:lumMod val="75000"/>
                  </a:schemeClr>
                </a:solidFill>
              </a:rPr>
              <a:t>unique and appealing visual language</a:t>
            </a:r>
            <a:r>
              <a:rPr lang="en-US" dirty="0"/>
              <a:t> for figures without having to worry about specific data, appropriate transformations, and so on</a:t>
            </a:r>
          </a:p>
        </p:txBody>
      </p:sp>
      <p:sp>
        <p:nvSpPr>
          <p:cNvPr id="4" name="Slide Number Placeholder 3">
            <a:extLst>
              <a:ext uri="{FF2B5EF4-FFF2-40B4-BE49-F238E27FC236}">
                <a16:creationId xmlns:a16="http://schemas.microsoft.com/office/drawing/2014/main" id="{E8B6D12F-3274-5A43-80AF-F0E7363487F0}"/>
              </a:ext>
            </a:extLst>
          </p:cNvPr>
          <p:cNvSpPr>
            <a:spLocks noGrp="1"/>
          </p:cNvSpPr>
          <p:nvPr>
            <p:ph type="sldNum" sz="quarter" idx="4"/>
          </p:nvPr>
        </p:nvSpPr>
        <p:spPr/>
        <p:txBody>
          <a:bodyPr/>
          <a:lstStyle/>
          <a:p>
            <a:fld id="{7AD96CEF-24A8-C74F-A613-1FCB7E72B116}" type="slidenum">
              <a:rPr lang="uk-UA" smtClean="0"/>
              <a:pPr/>
              <a:t>17</a:t>
            </a:fld>
            <a:endParaRPr lang="uk-UA" dirty="0"/>
          </a:p>
        </p:txBody>
      </p:sp>
    </p:spTree>
    <p:extLst>
      <p:ext uri="{BB962C8B-B14F-4D97-AF65-F5344CB8AC3E}">
        <p14:creationId xmlns:p14="http://schemas.microsoft.com/office/powerpoint/2010/main" val="349083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6A94-5767-E842-B691-7714D27D61D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D5C875AA-5471-9141-9F07-432F23CDBC01}"/>
              </a:ext>
            </a:extLst>
          </p:cNvPr>
          <p:cNvSpPr>
            <a:spLocks noGrp="1"/>
          </p:cNvSpPr>
          <p:nvPr>
            <p:ph type="body" idx="1"/>
          </p:nvPr>
        </p:nvSpPr>
        <p:spPr/>
        <p:txBody>
          <a:bodyPr/>
          <a:lstStyle/>
          <a:p>
            <a:r>
              <a:rPr lang="en-US" dirty="0"/>
              <a:t>Think about how easily you can reproduce and redo.</a:t>
            </a:r>
          </a:p>
          <a:p>
            <a:r>
              <a:rPr lang="en-US" dirty="0"/>
              <a:t>Consider if you can rapidly explore different visualizations of the same data, and to what extent you can tweak the visual design. </a:t>
            </a:r>
          </a:p>
          <a:p>
            <a:r>
              <a:rPr lang="en-US" dirty="0"/>
              <a:t>It may be beneficial to use different tools for the data exploration and data presentation stages.</a:t>
            </a:r>
          </a:p>
          <a:p>
            <a:pPr lvl="1"/>
            <a:r>
              <a:rPr lang="en-US" dirty="0"/>
              <a:t>You can do final visual tweaking interactively or by hand</a:t>
            </a:r>
          </a:p>
          <a:p>
            <a:r>
              <a:rPr lang="en-US" dirty="0"/>
              <a:t>If you have to make figures interactively, consider taking careful notes on how you make each figure for reproducibility.</a:t>
            </a:r>
          </a:p>
        </p:txBody>
      </p:sp>
      <p:sp>
        <p:nvSpPr>
          <p:cNvPr id="4" name="Slide Number Placeholder 3">
            <a:extLst>
              <a:ext uri="{FF2B5EF4-FFF2-40B4-BE49-F238E27FC236}">
                <a16:creationId xmlns:a16="http://schemas.microsoft.com/office/drawing/2014/main" id="{4F11EF67-F5CF-D045-96BC-E26121CFDBBB}"/>
              </a:ext>
            </a:extLst>
          </p:cNvPr>
          <p:cNvSpPr>
            <a:spLocks noGrp="1"/>
          </p:cNvSpPr>
          <p:nvPr>
            <p:ph type="sldNum" sz="quarter" idx="4"/>
          </p:nvPr>
        </p:nvSpPr>
        <p:spPr/>
        <p:txBody>
          <a:bodyPr/>
          <a:lstStyle/>
          <a:p>
            <a:fld id="{7AD96CEF-24A8-C74F-A613-1FCB7E72B116}" type="slidenum">
              <a:rPr lang="uk-UA" smtClean="0"/>
              <a:pPr/>
              <a:t>18</a:t>
            </a:fld>
            <a:endParaRPr lang="uk-UA" dirty="0"/>
          </a:p>
        </p:txBody>
      </p:sp>
    </p:spTree>
    <p:extLst>
      <p:ext uri="{BB962C8B-B14F-4D97-AF65-F5344CB8AC3E}">
        <p14:creationId xmlns:p14="http://schemas.microsoft.com/office/powerpoint/2010/main" val="214656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71" y="1055081"/>
            <a:ext cx="8876629" cy="2153975"/>
          </a:xfrm>
        </p:spPr>
        <p:txBody>
          <a:bodyPr/>
          <a:lstStyle/>
          <a:p>
            <a:r>
              <a:rPr lang="en-US" dirty="0"/>
              <a:t>Introduction to Data Visualization</a:t>
            </a:r>
            <a:br>
              <a:rPr lang="en-US" dirty="0"/>
            </a:br>
            <a:r>
              <a:rPr lang="en-US" sz="3200" b="0" dirty="0"/>
              <a:t> </a:t>
            </a:r>
            <a:br>
              <a:rPr lang="en-US" sz="3200" b="0" dirty="0"/>
            </a:br>
            <a:endParaRPr lang="en-US" sz="3200" b="0" dirty="0"/>
          </a:p>
        </p:txBody>
      </p:sp>
      <p:sp>
        <p:nvSpPr>
          <p:cNvPr id="3" name="Subtitle 2"/>
          <p:cNvSpPr>
            <a:spLocks noGrp="1"/>
          </p:cNvSpPr>
          <p:nvPr>
            <p:ph type="subTitle" idx="1"/>
          </p:nvPr>
        </p:nvSpPr>
        <p:spPr>
          <a:xfrm>
            <a:off x="992445" y="4314300"/>
            <a:ext cx="7533105" cy="1752600"/>
          </a:xfrm>
        </p:spPr>
        <p:txBody>
          <a:bodyPr/>
          <a:lstStyle/>
          <a:p>
            <a:endParaRPr lang="en-US" sz="3200" dirty="0"/>
          </a:p>
          <a:p>
            <a:r>
              <a:rPr lang="en-US" sz="3200" dirty="0"/>
              <a:t>Halil Bisgin, Ph.D.</a:t>
            </a:r>
          </a:p>
        </p:txBody>
      </p:sp>
      <p:sp>
        <p:nvSpPr>
          <p:cNvPr id="10" name="TextBox 9">
            <a:extLst>
              <a:ext uri="{FF2B5EF4-FFF2-40B4-BE49-F238E27FC236}">
                <a16:creationId xmlns:a16="http://schemas.microsoft.com/office/drawing/2014/main" id="{D02DEF67-A6A1-4D7B-B069-9FAFCFFAB698}"/>
              </a:ext>
            </a:extLst>
          </p:cNvPr>
          <p:cNvSpPr txBox="1"/>
          <p:nvPr/>
        </p:nvSpPr>
        <p:spPr>
          <a:xfrm>
            <a:off x="2030350" y="2698651"/>
            <a:ext cx="5350669" cy="584776"/>
          </a:xfrm>
          <a:prstGeom prst="rect">
            <a:avLst/>
          </a:prstGeom>
          <a:noFill/>
        </p:spPr>
        <p:txBody>
          <a:bodyPr wrap="square" rtlCol="0">
            <a:spAutoFit/>
          </a:bodyPr>
          <a:lstStyle/>
          <a:p>
            <a:pPr algn="ctr"/>
            <a:r>
              <a:rPr lang="en-US" sz="3200" kern="0" dirty="0">
                <a:solidFill>
                  <a:srgbClr val="1F497D"/>
                </a:solidFill>
                <a:latin typeface="Gill Sans"/>
                <a:sym typeface="Gill Sans"/>
              </a:rPr>
              <a:t>Story Telling with Your Data</a:t>
            </a:r>
          </a:p>
        </p:txBody>
      </p:sp>
    </p:spTree>
    <p:extLst>
      <p:ext uri="{BB962C8B-B14F-4D97-AF65-F5344CB8AC3E}">
        <p14:creationId xmlns:p14="http://schemas.microsoft.com/office/powerpoint/2010/main" val="200022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best visualization tool?</a:t>
            </a:r>
          </a:p>
        </p:txBody>
      </p:sp>
      <p:sp>
        <p:nvSpPr>
          <p:cNvPr id="3" name="Text Placeholder 2"/>
          <p:cNvSpPr>
            <a:spLocks noGrp="1"/>
          </p:cNvSpPr>
          <p:nvPr>
            <p:ph type="body" idx="1"/>
          </p:nvPr>
        </p:nvSpPr>
        <p:spPr>
          <a:xfrm>
            <a:off x="457200" y="1643200"/>
            <a:ext cx="8686799" cy="4391281"/>
          </a:xfrm>
        </p:spPr>
        <p:txBody>
          <a:bodyPr/>
          <a:lstStyle/>
          <a:p>
            <a:r>
              <a:rPr lang="en-US" dirty="0"/>
              <a:t>People have strong emotional bonds to the specific tools they are familiar with.</a:t>
            </a:r>
          </a:p>
          <a:p>
            <a:r>
              <a:rPr lang="en-US" dirty="0"/>
              <a:t>Instead of investing time in learning a new approach, people vigorously tend to defend their preferences.</a:t>
            </a:r>
          </a:p>
          <a:p>
            <a:r>
              <a:rPr lang="en-US" dirty="0"/>
              <a:t>Sticking one tool is not an unreasonable choice since learning new one will require time and effort.</a:t>
            </a:r>
          </a:p>
          <a:p>
            <a:r>
              <a:rPr lang="en-US" dirty="0"/>
              <a:t>Finally, if you can make the figures you want to make, without excessive effort, then that’s all that matters.</a:t>
            </a:r>
          </a:p>
          <a:p>
            <a:endParaRPr lang="en-US" dirty="0"/>
          </a:p>
        </p:txBody>
      </p:sp>
      <p:sp>
        <p:nvSpPr>
          <p:cNvPr id="4" name="Slide Number Placeholder 3"/>
          <p:cNvSpPr>
            <a:spLocks noGrp="1"/>
          </p:cNvSpPr>
          <p:nvPr>
            <p:ph type="sldNum" sz="quarter" idx="4"/>
          </p:nvPr>
        </p:nvSpPr>
        <p:spPr/>
        <p:txBody>
          <a:bodyPr/>
          <a:lstStyle/>
          <a:p>
            <a:fld id="{7AD96CEF-24A8-C74F-A613-1FCB7E72B116}" type="slidenum">
              <a:rPr lang="uk-UA" smtClean="0"/>
              <a:pPr/>
              <a:t>2</a:t>
            </a:fld>
            <a:endParaRPr lang="uk-UA" dirty="0"/>
          </a:p>
        </p:txBody>
      </p:sp>
    </p:spTree>
    <p:extLst>
      <p:ext uri="{BB962C8B-B14F-4D97-AF65-F5344CB8AC3E}">
        <p14:creationId xmlns:p14="http://schemas.microsoft.com/office/powerpoint/2010/main" val="285713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for communication</a:t>
            </a:r>
          </a:p>
        </p:txBody>
      </p:sp>
      <p:sp>
        <p:nvSpPr>
          <p:cNvPr id="3" name="Text Placeholder 2"/>
          <p:cNvSpPr>
            <a:spLocks noGrp="1"/>
          </p:cNvSpPr>
          <p:nvPr>
            <p:ph type="body" idx="1"/>
          </p:nvPr>
        </p:nvSpPr>
        <p:spPr>
          <a:xfrm>
            <a:off x="457200" y="1643200"/>
            <a:ext cx="8686799" cy="4391281"/>
          </a:xfrm>
        </p:spPr>
        <p:txBody>
          <a:bodyPr/>
          <a:lstStyle/>
          <a:p>
            <a:r>
              <a:rPr lang="en-US" dirty="0"/>
              <a:t>We have an </a:t>
            </a:r>
            <a:r>
              <a:rPr lang="en-US" dirty="0">
                <a:solidFill>
                  <a:schemeClr val="accent6">
                    <a:lumMod val="75000"/>
                  </a:schemeClr>
                </a:solidFill>
              </a:rPr>
              <a:t>insight about a dataset</a:t>
            </a:r>
            <a:r>
              <a:rPr lang="en-US" dirty="0"/>
              <a:t>, and we have a </a:t>
            </a:r>
            <a:r>
              <a:rPr lang="en-US" dirty="0">
                <a:solidFill>
                  <a:schemeClr val="accent6">
                    <a:lumMod val="75000"/>
                  </a:schemeClr>
                </a:solidFill>
              </a:rPr>
              <a:t>potential audience</a:t>
            </a:r>
            <a:r>
              <a:rPr lang="en-US" dirty="0"/>
              <a:t>, and we would like to </a:t>
            </a:r>
            <a:r>
              <a:rPr lang="en-US" dirty="0">
                <a:solidFill>
                  <a:schemeClr val="accent6">
                    <a:lumMod val="75000"/>
                  </a:schemeClr>
                </a:solidFill>
              </a:rPr>
              <a:t>convey</a:t>
            </a:r>
            <a:r>
              <a:rPr lang="en-US" dirty="0"/>
              <a:t> our insight to our audience. </a:t>
            </a:r>
          </a:p>
          <a:p>
            <a:r>
              <a:rPr lang="en-US" dirty="0"/>
              <a:t>To communicate successfully, we will have to present the audience with a meaningful and exciting story. </a:t>
            </a:r>
          </a:p>
          <a:p>
            <a:r>
              <a:rPr lang="en-US" dirty="0"/>
              <a:t>The need for a story may seem disturbing to scientists and engineers, who may equate it with making things up, putting a spin on things, or overselling results.</a:t>
            </a:r>
          </a:p>
        </p:txBody>
      </p:sp>
      <p:sp>
        <p:nvSpPr>
          <p:cNvPr id="4" name="Slide Number Placeholder 3"/>
          <p:cNvSpPr>
            <a:spLocks noGrp="1"/>
          </p:cNvSpPr>
          <p:nvPr>
            <p:ph type="sldNum" sz="quarter" idx="4"/>
          </p:nvPr>
        </p:nvSpPr>
        <p:spPr/>
        <p:txBody>
          <a:bodyPr/>
          <a:lstStyle/>
          <a:p>
            <a:fld id="{7AD96CEF-24A8-C74F-A613-1FCB7E72B116}" type="slidenum">
              <a:rPr lang="uk-UA" smtClean="0"/>
              <a:pPr/>
              <a:t>20</a:t>
            </a:fld>
            <a:endParaRPr lang="uk-UA" dirty="0"/>
          </a:p>
        </p:txBody>
      </p:sp>
    </p:spTree>
    <p:extLst>
      <p:ext uri="{BB962C8B-B14F-4D97-AF65-F5344CB8AC3E}">
        <p14:creationId xmlns:p14="http://schemas.microsoft.com/office/powerpoint/2010/main" val="355519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28A7-1203-CA46-90FB-E8D64EA287A8}"/>
              </a:ext>
            </a:extLst>
          </p:cNvPr>
          <p:cNvSpPr>
            <a:spLocks noGrp="1"/>
          </p:cNvSpPr>
          <p:nvPr>
            <p:ph type="title"/>
          </p:nvPr>
        </p:nvSpPr>
        <p:spPr/>
        <p:txBody>
          <a:bodyPr/>
          <a:lstStyle/>
          <a:p>
            <a:r>
              <a:rPr lang="en-US" dirty="0"/>
              <a:t>Stories play in reasoning and memory</a:t>
            </a:r>
          </a:p>
        </p:txBody>
      </p:sp>
      <p:sp>
        <p:nvSpPr>
          <p:cNvPr id="3" name="Text Placeholder 2">
            <a:extLst>
              <a:ext uri="{FF2B5EF4-FFF2-40B4-BE49-F238E27FC236}">
                <a16:creationId xmlns:a16="http://schemas.microsoft.com/office/drawing/2014/main" id="{E67F0BF0-3266-8441-91C7-640087E8388A}"/>
              </a:ext>
            </a:extLst>
          </p:cNvPr>
          <p:cNvSpPr>
            <a:spLocks noGrp="1"/>
          </p:cNvSpPr>
          <p:nvPr>
            <p:ph type="body" idx="1"/>
          </p:nvPr>
        </p:nvSpPr>
        <p:spPr>
          <a:xfrm>
            <a:off x="457200" y="1643200"/>
            <a:ext cx="8577617" cy="4391281"/>
          </a:xfrm>
        </p:spPr>
        <p:txBody>
          <a:bodyPr/>
          <a:lstStyle/>
          <a:p>
            <a:r>
              <a:rPr lang="en-US" dirty="0"/>
              <a:t>We get excited when we hear a good story, and we get bored when the story is bad or there is no story. </a:t>
            </a:r>
          </a:p>
          <a:p>
            <a:r>
              <a:rPr lang="en-US" dirty="0"/>
              <a:t>Any communication creates a story in audiences’ minds. </a:t>
            </a:r>
          </a:p>
          <a:p>
            <a:r>
              <a:rPr lang="en-US" dirty="0"/>
              <a:t>If we don’t provide a clear story ourselves, then our audience will make one up. </a:t>
            </a:r>
          </a:p>
          <a:p>
            <a:pPr lvl="1"/>
            <a:r>
              <a:rPr lang="en-US" dirty="0"/>
              <a:t>In the best-case scenario, the story they make up is reasonably close to our own view of the material presented. However, it can be and often is much worse: “this is boring,” “the author is wrong,” or “the author is incompetent.”</a:t>
            </a:r>
          </a:p>
        </p:txBody>
      </p:sp>
      <p:sp>
        <p:nvSpPr>
          <p:cNvPr id="4" name="Slide Number Placeholder 3">
            <a:extLst>
              <a:ext uri="{FF2B5EF4-FFF2-40B4-BE49-F238E27FC236}">
                <a16:creationId xmlns:a16="http://schemas.microsoft.com/office/drawing/2014/main" id="{8587ABDD-1C77-3C49-98CC-3FC25AB62F7D}"/>
              </a:ext>
            </a:extLst>
          </p:cNvPr>
          <p:cNvSpPr>
            <a:spLocks noGrp="1"/>
          </p:cNvSpPr>
          <p:nvPr>
            <p:ph type="sldNum" sz="quarter" idx="4"/>
          </p:nvPr>
        </p:nvSpPr>
        <p:spPr/>
        <p:txBody>
          <a:bodyPr/>
          <a:lstStyle/>
          <a:p>
            <a:fld id="{7AD96CEF-24A8-C74F-A613-1FCB7E72B116}" type="slidenum">
              <a:rPr lang="uk-UA" smtClean="0"/>
              <a:pPr/>
              <a:t>21</a:t>
            </a:fld>
            <a:endParaRPr lang="uk-UA" dirty="0"/>
          </a:p>
        </p:txBody>
      </p:sp>
    </p:spTree>
    <p:extLst>
      <p:ext uri="{BB962C8B-B14F-4D97-AF65-F5344CB8AC3E}">
        <p14:creationId xmlns:p14="http://schemas.microsoft.com/office/powerpoint/2010/main" val="4020451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A148-0920-F84A-B95E-B8179BFCEE7C}"/>
              </a:ext>
            </a:extLst>
          </p:cNvPr>
          <p:cNvSpPr>
            <a:spLocks noGrp="1"/>
          </p:cNvSpPr>
          <p:nvPr>
            <p:ph type="title"/>
          </p:nvPr>
        </p:nvSpPr>
        <p:spPr/>
        <p:txBody>
          <a:bodyPr/>
          <a:lstStyle/>
          <a:p>
            <a:r>
              <a:rPr lang="en-US" dirty="0"/>
              <a:t>What Is a Story?</a:t>
            </a:r>
          </a:p>
        </p:txBody>
      </p:sp>
      <p:sp>
        <p:nvSpPr>
          <p:cNvPr id="3" name="Text Placeholder 2">
            <a:extLst>
              <a:ext uri="{FF2B5EF4-FFF2-40B4-BE49-F238E27FC236}">
                <a16:creationId xmlns:a16="http://schemas.microsoft.com/office/drawing/2014/main" id="{FD6B93B8-5243-A547-95C8-B7D590C575CC}"/>
              </a:ext>
            </a:extLst>
          </p:cNvPr>
          <p:cNvSpPr>
            <a:spLocks noGrp="1"/>
          </p:cNvSpPr>
          <p:nvPr>
            <p:ph type="body" idx="1"/>
          </p:nvPr>
        </p:nvSpPr>
        <p:spPr>
          <a:xfrm>
            <a:off x="457200" y="1643200"/>
            <a:ext cx="8617643" cy="4391281"/>
          </a:xfrm>
        </p:spPr>
        <p:txBody>
          <a:bodyPr/>
          <a:lstStyle/>
          <a:p>
            <a:r>
              <a:rPr lang="en-US" dirty="0"/>
              <a:t>A story is a set of observations, facts, or events, true or invented, that are presented in a specific order such that they create an </a:t>
            </a:r>
            <a:r>
              <a:rPr lang="en-US" dirty="0">
                <a:solidFill>
                  <a:schemeClr val="accent6">
                    <a:lumMod val="75000"/>
                  </a:schemeClr>
                </a:solidFill>
              </a:rPr>
              <a:t>emotional reaction</a:t>
            </a:r>
            <a:r>
              <a:rPr lang="en-US" dirty="0"/>
              <a:t> in the audience.</a:t>
            </a:r>
          </a:p>
          <a:p>
            <a:pPr lvl="1"/>
            <a:r>
              <a:rPr lang="en-US" dirty="0"/>
              <a:t>Tension at the beginning - some type of resolution toward the end.</a:t>
            </a:r>
          </a:p>
        </p:txBody>
      </p:sp>
      <p:sp>
        <p:nvSpPr>
          <p:cNvPr id="4" name="Slide Number Placeholder 3">
            <a:extLst>
              <a:ext uri="{FF2B5EF4-FFF2-40B4-BE49-F238E27FC236}">
                <a16:creationId xmlns:a16="http://schemas.microsoft.com/office/drawing/2014/main" id="{E929F203-8178-7342-8DB5-9213DADCD3C7}"/>
              </a:ext>
            </a:extLst>
          </p:cNvPr>
          <p:cNvSpPr>
            <a:spLocks noGrp="1"/>
          </p:cNvSpPr>
          <p:nvPr>
            <p:ph type="sldNum" sz="quarter" idx="4"/>
          </p:nvPr>
        </p:nvSpPr>
        <p:spPr/>
        <p:txBody>
          <a:bodyPr/>
          <a:lstStyle/>
          <a:p>
            <a:fld id="{7AD96CEF-24A8-C74F-A613-1FCB7E72B116}" type="slidenum">
              <a:rPr lang="uk-UA" smtClean="0"/>
              <a:pPr/>
              <a:t>22</a:t>
            </a:fld>
            <a:endParaRPr lang="uk-UA" dirty="0"/>
          </a:p>
        </p:txBody>
      </p:sp>
      <p:sp>
        <p:nvSpPr>
          <p:cNvPr id="5" name="TextBox 4">
            <a:extLst>
              <a:ext uri="{FF2B5EF4-FFF2-40B4-BE49-F238E27FC236}">
                <a16:creationId xmlns:a16="http://schemas.microsoft.com/office/drawing/2014/main" id="{11D3BA21-A5DD-1744-AFE0-B273814C5CF7}"/>
              </a:ext>
            </a:extLst>
          </p:cNvPr>
          <p:cNvSpPr txBox="1"/>
          <p:nvPr/>
        </p:nvSpPr>
        <p:spPr>
          <a:xfrm>
            <a:off x="723331" y="3723888"/>
            <a:ext cx="7724633" cy="2123658"/>
          </a:xfrm>
          <a:custGeom>
            <a:avLst/>
            <a:gdLst>
              <a:gd name="connsiteX0" fmla="*/ 0 w 7724633"/>
              <a:gd name="connsiteY0" fmla="*/ 0 h 2123658"/>
              <a:gd name="connsiteX1" fmla="*/ 516956 w 7724633"/>
              <a:gd name="connsiteY1" fmla="*/ 0 h 2123658"/>
              <a:gd name="connsiteX2" fmla="*/ 879420 w 7724633"/>
              <a:gd name="connsiteY2" fmla="*/ 0 h 2123658"/>
              <a:gd name="connsiteX3" fmla="*/ 1628115 w 7724633"/>
              <a:gd name="connsiteY3" fmla="*/ 0 h 2123658"/>
              <a:gd name="connsiteX4" fmla="*/ 2145071 w 7724633"/>
              <a:gd name="connsiteY4" fmla="*/ 0 h 2123658"/>
              <a:gd name="connsiteX5" fmla="*/ 2662027 w 7724633"/>
              <a:gd name="connsiteY5" fmla="*/ 0 h 2123658"/>
              <a:gd name="connsiteX6" fmla="*/ 3410723 w 7724633"/>
              <a:gd name="connsiteY6" fmla="*/ 0 h 2123658"/>
              <a:gd name="connsiteX7" fmla="*/ 3850432 w 7724633"/>
              <a:gd name="connsiteY7" fmla="*/ 0 h 2123658"/>
              <a:gd name="connsiteX8" fmla="*/ 4599128 w 7724633"/>
              <a:gd name="connsiteY8" fmla="*/ 0 h 2123658"/>
              <a:gd name="connsiteX9" fmla="*/ 5347823 w 7724633"/>
              <a:gd name="connsiteY9" fmla="*/ 0 h 2123658"/>
              <a:gd name="connsiteX10" fmla="*/ 5942025 w 7724633"/>
              <a:gd name="connsiteY10" fmla="*/ 0 h 2123658"/>
              <a:gd name="connsiteX11" fmla="*/ 6690721 w 7724633"/>
              <a:gd name="connsiteY11" fmla="*/ 0 h 2123658"/>
              <a:gd name="connsiteX12" fmla="*/ 7207677 w 7724633"/>
              <a:gd name="connsiteY12" fmla="*/ 0 h 2123658"/>
              <a:gd name="connsiteX13" fmla="*/ 7724633 w 7724633"/>
              <a:gd name="connsiteY13" fmla="*/ 0 h 2123658"/>
              <a:gd name="connsiteX14" fmla="*/ 7724633 w 7724633"/>
              <a:gd name="connsiteY14" fmla="*/ 552151 h 2123658"/>
              <a:gd name="connsiteX15" fmla="*/ 7724633 w 7724633"/>
              <a:gd name="connsiteY15" fmla="*/ 1083066 h 2123658"/>
              <a:gd name="connsiteX16" fmla="*/ 7724633 w 7724633"/>
              <a:gd name="connsiteY16" fmla="*/ 1613980 h 2123658"/>
              <a:gd name="connsiteX17" fmla="*/ 7724633 w 7724633"/>
              <a:gd name="connsiteY17" fmla="*/ 2123658 h 2123658"/>
              <a:gd name="connsiteX18" fmla="*/ 7053184 w 7724633"/>
              <a:gd name="connsiteY18" fmla="*/ 2123658 h 2123658"/>
              <a:gd name="connsiteX19" fmla="*/ 6690721 w 7724633"/>
              <a:gd name="connsiteY19" fmla="*/ 2123658 h 2123658"/>
              <a:gd name="connsiteX20" fmla="*/ 6251011 w 7724633"/>
              <a:gd name="connsiteY20" fmla="*/ 2123658 h 2123658"/>
              <a:gd name="connsiteX21" fmla="*/ 5502316 w 7724633"/>
              <a:gd name="connsiteY21" fmla="*/ 2123658 h 2123658"/>
              <a:gd name="connsiteX22" fmla="*/ 4908113 w 7724633"/>
              <a:gd name="connsiteY22" fmla="*/ 2123658 h 2123658"/>
              <a:gd name="connsiteX23" fmla="*/ 4468403 w 7724633"/>
              <a:gd name="connsiteY23" fmla="*/ 2123658 h 2123658"/>
              <a:gd name="connsiteX24" fmla="*/ 3874201 w 7724633"/>
              <a:gd name="connsiteY24" fmla="*/ 2123658 h 2123658"/>
              <a:gd name="connsiteX25" fmla="*/ 3511737 w 7724633"/>
              <a:gd name="connsiteY25" fmla="*/ 2123658 h 2123658"/>
              <a:gd name="connsiteX26" fmla="*/ 3149273 w 7724633"/>
              <a:gd name="connsiteY26" fmla="*/ 2123658 h 2123658"/>
              <a:gd name="connsiteX27" fmla="*/ 2555071 w 7724633"/>
              <a:gd name="connsiteY27" fmla="*/ 2123658 h 2123658"/>
              <a:gd name="connsiteX28" fmla="*/ 2115361 w 7724633"/>
              <a:gd name="connsiteY28" fmla="*/ 2123658 h 2123658"/>
              <a:gd name="connsiteX29" fmla="*/ 1443912 w 7724633"/>
              <a:gd name="connsiteY29" fmla="*/ 2123658 h 2123658"/>
              <a:gd name="connsiteX30" fmla="*/ 1004202 w 7724633"/>
              <a:gd name="connsiteY30" fmla="*/ 2123658 h 2123658"/>
              <a:gd name="connsiteX31" fmla="*/ 0 w 7724633"/>
              <a:gd name="connsiteY31" fmla="*/ 2123658 h 2123658"/>
              <a:gd name="connsiteX32" fmla="*/ 0 w 7724633"/>
              <a:gd name="connsiteY32" fmla="*/ 1656453 h 2123658"/>
              <a:gd name="connsiteX33" fmla="*/ 0 w 7724633"/>
              <a:gd name="connsiteY33" fmla="*/ 1168012 h 2123658"/>
              <a:gd name="connsiteX34" fmla="*/ 0 w 7724633"/>
              <a:gd name="connsiteY34" fmla="*/ 615861 h 2123658"/>
              <a:gd name="connsiteX35" fmla="*/ 0 w 7724633"/>
              <a:gd name="connsiteY35" fmla="*/ 0 h 212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24633" h="2123658" extrusionOk="0">
                <a:moveTo>
                  <a:pt x="0" y="0"/>
                </a:moveTo>
                <a:cubicBezTo>
                  <a:pt x="170685" y="-38538"/>
                  <a:pt x="263297" y="894"/>
                  <a:pt x="516956" y="0"/>
                </a:cubicBezTo>
                <a:cubicBezTo>
                  <a:pt x="770615" y="-894"/>
                  <a:pt x="793944" y="31677"/>
                  <a:pt x="879420" y="0"/>
                </a:cubicBezTo>
                <a:cubicBezTo>
                  <a:pt x="964896" y="-31677"/>
                  <a:pt x="1255425" y="47865"/>
                  <a:pt x="1628115" y="0"/>
                </a:cubicBezTo>
                <a:cubicBezTo>
                  <a:pt x="2000805" y="-47865"/>
                  <a:pt x="1921829" y="19841"/>
                  <a:pt x="2145071" y="0"/>
                </a:cubicBezTo>
                <a:cubicBezTo>
                  <a:pt x="2368313" y="-19841"/>
                  <a:pt x="2527906" y="31720"/>
                  <a:pt x="2662027" y="0"/>
                </a:cubicBezTo>
                <a:cubicBezTo>
                  <a:pt x="2796148" y="-31720"/>
                  <a:pt x="3128011" y="4092"/>
                  <a:pt x="3410723" y="0"/>
                </a:cubicBezTo>
                <a:cubicBezTo>
                  <a:pt x="3693435" y="-4092"/>
                  <a:pt x="3708595" y="39629"/>
                  <a:pt x="3850432" y="0"/>
                </a:cubicBezTo>
                <a:cubicBezTo>
                  <a:pt x="3992269" y="-39629"/>
                  <a:pt x="4249283" y="83014"/>
                  <a:pt x="4599128" y="0"/>
                </a:cubicBezTo>
                <a:cubicBezTo>
                  <a:pt x="4948973" y="-83014"/>
                  <a:pt x="4981179" y="83139"/>
                  <a:pt x="5347823" y="0"/>
                </a:cubicBezTo>
                <a:cubicBezTo>
                  <a:pt x="5714467" y="-83139"/>
                  <a:pt x="5776866" y="20215"/>
                  <a:pt x="5942025" y="0"/>
                </a:cubicBezTo>
                <a:cubicBezTo>
                  <a:pt x="6107184" y="-20215"/>
                  <a:pt x="6495723" y="67394"/>
                  <a:pt x="6690721" y="0"/>
                </a:cubicBezTo>
                <a:cubicBezTo>
                  <a:pt x="6885719" y="-67394"/>
                  <a:pt x="7035912" y="33488"/>
                  <a:pt x="7207677" y="0"/>
                </a:cubicBezTo>
                <a:cubicBezTo>
                  <a:pt x="7379442" y="-33488"/>
                  <a:pt x="7534898" y="55667"/>
                  <a:pt x="7724633" y="0"/>
                </a:cubicBezTo>
                <a:cubicBezTo>
                  <a:pt x="7773951" y="198132"/>
                  <a:pt x="7689692" y="395303"/>
                  <a:pt x="7724633" y="552151"/>
                </a:cubicBezTo>
                <a:cubicBezTo>
                  <a:pt x="7759574" y="708999"/>
                  <a:pt x="7706435" y="838910"/>
                  <a:pt x="7724633" y="1083066"/>
                </a:cubicBezTo>
                <a:cubicBezTo>
                  <a:pt x="7742831" y="1327223"/>
                  <a:pt x="7690283" y="1391342"/>
                  <a:pt x="7724633" y="1613980"/>
                </a:cubicBezTo>
                <a:cubicBezTo>
                  <a:pt x="7758983" y="1836618"/>
                  <a:pt x="7667258" y="1989841"/>
                  <a:pt x="7724633" y="2123658"/>
                </a:cubicBezTo>
                <a:cubicBezTo>
                  <a:pt x="7422112" y="2136533"/>
                  <a:pt x="7373840" y="2103588"/>
                  <a:pt x="7053184" y="2123658"/>
                </a:cubicBezTo>
                <a:cubicBezTo>
                  <a:pt x="6732528" y="2143728"/>
                  <a:pt x="6862385" y="2103370"/>
                  <a:pt x="6690721" y="2123658"/>
                </a:cubicBezTo>
                <a:cubicBezTo>
                  <a:pt x="6519057" y="2143946"/>
                  <a:pt x="6440187" y="2122011"/>
                  <a:pt x="6251011" y="2123658"/>
                </a:cubicBezTo>
                <a:cubicBezTo>
                  <a:pt x="6061835" y="2125305"/>
                  <a:pt x="5807036" y="2042580"/>
                  <a:pt x="5502316" y="2123658"/>
                </a:cubicBezTo>
                <a:cubicBezTo>
                  <a:pt x="5197597" y="2204736"/>
                  <a:pt x="5110312" y="2108940"/>
                  <a:pt x="4908113" y="2123658"/>
                </a:cubicBezTo>
                <a:cubicBezTo>
                  <a:pt x="4705914" y="2138376"/>
                  <a:pt x="4680533" y="2071696"/>
                  <a:pt x="4468403" y="2123658"/>
                </a:cubicBezTo>
                <a:cubicBezTo>
                  <a:pt x="4256273" y="2175620"/>
                  <a:pt x="4088319" y="2105140"/>
                  <a:pt x="3874201" y="2123658"/>
                </a:cubicBezTo>
                <a:cubicBezTo>
                  <a:pt x="3660083" y="2142176"/>
                  <a:pt x="3599930" y="2123544"/>
                  <a:pt x="3511737" y="2123658"/>
                </a:cubicBezTo>
                <a:cubicBezTo>
                  <a:pt x="3423544" y="2123772"/>
                  <a:pt x="3326035" y="2117084"/>
                  <a:pt x="3149273" y="2123658"/>
                </a:cubicBezTo>
                <a:cubicBezTo>
                  <a:pt x="2972511" y="2130232"/>
                  <a:pt x="2727493" y="2074821"/>
                  <a:pt x="2555071" y="2123658"/>
                </a:cubicBezTo>
                <a:cubicBezTo>
                  <a:pt x="2382649" y="2172495"/>
                  <a:pt x="2274412" y="2097593"/>
                  <a:pt x="2115361" y="2123658"/>
                </a:cubicBezTo>
                <a:cubicBezTo>
                  <a:pt x="1956310" y="2149723"/>
                  <a:pt x="1651003" y="2077819"/>
                  <a:pt x="1443912" y="2123658"/>
                </a:cubicBezTo>
                <a:cubicBezTo>
                  <a:pt x="1236821" y="2169497"/>
                  <a:pt x="1146631" y="2109772"/>
                  <a:pt x="1004202" y="2123658"/>
                </a:cubicBezTo>
                <a:cubicBezTo>
                  <a:pt x="861773" y="2137544"/>
                  <a:pt x="428971" y="2066096"/>
                  <a:pt x="0" y="2123658"/>
                </a:cubicBezTo>
                <a:cubicBezTo>
                  <a:pt x="-33820" y="1995521"/>
                  <a:pt x="49013" y="1862720"/>
                  <a:pt x="0" y="1656453"/>
                </a:cubicBezTo>
                <a:cubicBezTo>
                  <a:pt x="-49013" y="1450186"/>
                  <a:pt x="54906" y="1402837"/>
                  <a:pt x="0" y="1168012"/>
                </a:cubicBezTo>
                <a:cubicBezTo>
                  <a:pt x="-54906" y="933187"/>
                  <a:pt x="36918" y="842337"/>
                  <a:pt x="0" y="615861"/>
                </a:cubicBezTo>
                <a:cubicBezTo>
                  <a:pt x="-36918" y="389385"/>
                  <a:pt x="52005" y="295057"/>
                  <a:pt x="0" y="0"/>
                </a:cubicBezTo>
                <a:close/>
              </a:path>
            </a:pathLst>
          </a:custGeom>
          <a:noFill/>
          <a:ln w="38100">
            <a:solidFill>
              <a:schemeClr val="accent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sz="2200" dirty="0">
                <a:solidFill>
                  <a:schemeClr val="dk2"/>
                </a:solidFill>
                <a:latin typeface="Gill Sans"/>
                <a:cs typeface="Gill Sans"/>
                <a:sym typeface="Gill Sans"/>
              </a:rPr>
              <a:t>“Stephen Hawking. was diagnosed with motor neuron disease at age 21—one year into his PhD—and was given two years to live. Hawking did not accept this predicament and started pouring all his energy into doing science. He ended up living to be 76, became one of the most influential physicists of his time, and did all of his seminal work while being severely disabled.”</a:t>
            </a:r>
          </a:p>
        </p:txBody>
      </p:sp>
      <p:sp>
        <p:nvSpPr>
          <p:cNvPr id="6" name="TextBox 5">
            <a:extLst>
              <a:ext uri="{FF2B5EF4-FFF2-40B4-BE49-F238E27FC236}">
                <a16:creationId xmlns:a16="http://schemas.microsoft.com/office/drawing/2014/main" id="{A61AB1E2-0213-524B-B1B3-56D888F2FF71}"/>
              </a:ext>
            </a:extLst>
          </p:cNvPr>
          <p:cNvSpPr txBox="1"/>
          <p:nvPr/>
        </p:nvSpPr>
        <p:spPr>
          <a:xfrm>
            <a:off x="935845" y="6076840"/>
            <a:ext cx="6987654"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400" dirty="0">
                <a:solidFill>
                  <a:schemeClr val="bg1"/>
                </a:solidFill>
                <a:latin typeface="Gill Sans"/>
                <a:cs typeface="Gill Sans"/>
                <a:sym typeface="Gill Sans"/>
              </a:rPr>
              <a:t>Opening–Challenge–Action–Resolution</a:t>
            </a:r>
          </a:p>
        </p:txBody>
      </p:sp>
    </p:spTree>
    <p:extLst>
      <p:ext uri="{BB962C8B-B14F-4D97-AF65-F5344CB8AC3E}">
        <p14:creationId xmlns:p14="http://schemas.microsoft.com/office/powerpoint/2010/main" val="83100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0749A-61A0-8E46-B192-24112F62E860}"/>
              </a:ext>
            </a:extLst>
          </p:cNvPr>
          <p:cNvSpPr>
            <a:spLocks noGrp="1"/>
          </p:cNvSpPr>
          <p:nvPr>
            <p:ph type="title"/>
          </p:nvPr>
        </p:nvSpPr>
        <p:spPr/>
        <p:txBody>
          <a:bodyPr/>
          <a:lstStyle/>
          <a:p>
            <a:r>
              <a:rPr lang="en-US" dirty="0"/>
              <a:t>Story formats</a:t>
            </a:r>
          </a:p>
        </p:txBody>
      </p:sp>
      <p:sp>
        <p:nvSpPr>
          <p:cNvPr id="3" name="Text Placeholder 2">
            <a:extLst>
              <a:ext uri="{FF2B5EF4-FFF2-40B4-BE49-F238E27FC236}">
                <a16:creationId xmlns:a16="http://schemas.microsoft.com/office/drawing/2014/main" id="{E91F4070-755D-874F-ABAE-11F8F73B4E0E}"/>
              </a:ext>
            </a:extLst>
          </p:cNvPr>
          <p:cNvSpPr>
            <a:spLocks noGrp="1"/>
          </p:cNvSpPr>
          <p:nvPr>
            <p:ph type="body" idx="1"/>
          </p:nvPr>
        </p:nvSpPr>
        <p:spPr/>
        <p:txBody>
          <a:bodyPr/>
          <a:lstStyle/>
          <a:p>
            <a:r>
              <a:rPr lang="en-US" dirty="0"/>
              <a:t>Lead–Development–Resolution</a:t>
            </a:r>
          </a:p>
          <a:p>
            <a:endParaRPr lang="en-US" dirty="0"/>
          </a:p>
          <a:p>
            <a:endParaRPr lang="en-US" dirty="0"/>
          </a:p>
          <a:p>
            <a:pPr marL="177778" indent="0">
              <a:buNone/>
            </a:pPr>
            <a:endParaRPr lang="en-US" dirty="0"/>
          </a:p>
          <a:p>
            <a:r>
              <a:rPr lang="en-US" dirty="0"/>
              <a:t>Action–Background–Development–Climax–Ending</a:t>
            </a:r>
          </a:p>
          <a:p>
            <a:endParaRPr lang="en-US" dirty="0"/>
          </a:p>
          <a:p>
            <a:endParaRPr lang="en-US" dirty="0"/>
          </a:p>
          <a:p>
            <a:r>
              <a:rPr lang="en-US" dirty="0"/>
              <a:t>Opening–Challenge–Action–Resolution</a:t>
            </a:r>
          </a:p>
        </p:txBody>
      </p:sp>
      <p:sp>
        <p:nvSpPr>
          <p:cNvPr id="4" name="Slide Number Placeholder 3">
            <a:extLst>
              <a:ext uri="{FF2B5EF4-FFF2-40B4-BE49-F238E27FC236}">
                <a16:creationId xmlns:a16="http://schemas.microsoft.com/office/drawing/2014/main" id="{DFA4EC90-5670-1044-8A02-6A0B48AAA31A}"/>
              </a:ext>
            </a:extLst>
          </p:cNvPr>
          <p:cNvSpPr>
            <a:spLocks noGrp="1"/>
          </p:cNvSpPr>
          <p:nvPr>
            <p:ph type="sldNum" sz="quarter" idx="4"/>
          </p:nvPr>
        </p:nvSpPr>
        <p:spPr/>
        <p:txBody>
          <a:bodyPr/>
          <a:lstStyle/>
          <a:p>
            <a:fld id="{7AD96CEF-24A8-C74F-A613-1FCB7E72B116}" type="slidenum">
              <a:rPr lang="uk-UA" smtClean="0"/>
              <a:pPr/>
              <a:t>23</a:t>
            </a:fld>
            <a:endParaRPr lang="uk-UA" dirty="0"/>
          </a:p>
        </p:txBody>
      </p:sp>
      <p:sp>
        <p:nvSpPr>
          <p:cNvPr id="5" name="TextBox 4">
            <a:extLst>
              <a:ext uri="{FF2B5EF4-FFF2-40B4-BE49-F238E27FC236}">
                <a16:creationId xmlns:a16="http://schemas.microsoft.com/office/drawing/2014/main" id="{DDB9F813-581B-C64B-B03D-41C1B3E8E030}"/>
              </a:ext>
            </a:extLst>
          </p:cNvPr>
          <p:cNvSpPr txBox="1"/>
          <p:nvPr/>
        </p:nvSpPr>
        <p:spPr>
          <a:xfrm>
            <a:off x="586851" y="2101750"/>
            <a:ext cx="7799695" cy="1446550"/>
          </a:xfrm>
          <a:custGeom>
            <a:avLst/>
            <a:gdLst>
              <a:gd name="connsiteX0" fmla="*/ 0 w 7799695"/>
              <a:gd name="connsiteY0" fmla="*/ 0 h 1446550"/>
              <a:gd name="connsiteX1" fmla="*/ 805968 w 7799695"/>
              <a:gd name="connsiteY1" fmla="*/ 0 h 1446550"/>
              <a:gd name="connsiteX2" fmla="*/ 1533940 w 7799695"/>
              <a:gd name="connsiteY2" fmla="*/ 0 h 1446550"/>
              <a:gd name="connsiteX3" fmla="*/ 2339909 w 7799695"/>
              <a:gd name="connsiteY3" fmla="*/ 0 h 1446550"/>
              <a:gd name="connsiteX4" fmla="*/ 2911886 w 7799695"/>
              <a:gd name="connsiteY4" fmla="*/ 0 h 1446550"/>
              <a:gd name="connsiteX5" fmla="*/ 3561861 w 7799695"/>
              <a:gd name="connsiteY5" fmla="*/ 0 h 1446550"/>
              <a:gd name="connsiteX6" fmla="*/ 4055841 w 7799695"/>
              <a:gd name="connsiteY6" fmla="*/ 0 h 1446550"/>
              <a:gd name="connsiteX7" fmla="*/ 4783813 w 7799695"/>
              <a:gd name="connsiteY7" fmla="*/ 0 h 1446550"/>
              <a:gd name="connsiteX8" fmla="*/ 5433788 w 7799695"/>
              <a:gd name="connsiteY8" fmla="*/ 0 h 1446550"/>
              <a:gd name="connsiteX9" fmla="*/ 6239756 w 7799695"/>
              <a:gd name="connsiteY9" fmla="*/ 0 h 1446550"/>
              <a:gd name="connsiteX10" fmla="*/ 6967728 w 7799695"/>
              <a:gd name="connsiteY10" fmla="*/ 0 h 1446550"/>
              <a:gd name="connsiteX11" fmla="*/ 7799695 w 7799695"/>
              <a:gd name="connsiteY11" fmla="*/ 0 h 1446550"/>
              <a:gd name="connsiteX12" fmla="*/ 7799695 w 7799695"/>
              <a:gd name="connsiteY12" fmla="*/ 511114 h 1446550"/>
              <a:gd name="connsiteX13" fmla="*/ 7799695 w 7799695"/>
              <a:gd name="connsiteY13" fmla="*/ 978832 h 1446550"/>
              <a:gd name="connsiteX14" fmla="*/ 7799695 w 7799695"/>
              <a:gd name="connsiteY14" fmla="*/ 1446550 h 1446550"/>
              <a:gd name="connsiteX15" fmla="*/ 6993727 w 7799695"/>
              <a:gd name="connsiteY15" fmla="*/ 1446550 h 1446550"/>
              <a:gd name="connsiteX16" fmla="*/ 6187758 w 7799695"/>
              <a:gd name="connsiteY16" fmla="*/ 1446550 h 1446550"/>
              <a:gd name="connsiteX17" fmla="*/ 5693777 w 7799695"/>
              <a:gd name="connsiteY17" fmla="*/ 1446550 h 1446550"/>
              <a:gd name="connsiteX18" fmla="*/ 5121800 w 7799695"/>
              <a:gd name="connsiteY18" fmla="*/ 1446550 h 1446550"/>
              <a:gd name="connsiteX19" fmla="*/ 4627819 w 7799695"/>
              <a:gd name="connsiteY19" fmla="*/ 1446550 h 1446550"/>
              <a:gd name="connsiteX20" fmla="*/ 3977844 w 7799695"/>
              <a:gd name="connsiteY20" fmla="*/ 1446550 h 1446550"/>
              <a:gd name="connsiteX21" fmla="*/ 3249873 w 7799695"/>
              <a:gd name="connsiteY21" fmla="*/ 1446550 h 1446550"/>
              <a:gd name="connsiteX22" fmla="*/ 2833889 w 7799695"/>
              <a:gd name="connsiteY22" fmla="*/ 1446550 h 1446550"/>
              <a:gd name="connsiteX23" fmla="*/ 2183915 w 7799695"/>
              <a:gd name="connsiteY23" fmla="*/ 1446550 h 1446550"/>
              <a:gd name="connsiteX24" fmla="*/ 1767931 w 7799695"/>
              <a:gd name="connsiteY24" fmla="*/ 1446550 h 1446550"/>
              <a:gd name="connsiteX25" fmla="*/ 961962 w 7799695"/>
              <a:gd name="connsiteY25" fmla="*/ 1446550 h 1446550"/>
              <a:gd name="connsiteX26" fmla="*/ 0 w 7799695"/>
              <a:gd name="connsiteY26" fmla="*/ 1446550 h 1446550"/>
              <a:gd name="connsiteX27" fmla="*/ 0 w 7799695"/>
              <a:gd name="connsiteY27" fmla="*/ 978832 h 1446550"/>
              <a:gd name="connsiteX28" fmla="*/ 0 w 7799695"/>
              <a:gd name="connsiteY28" fmla="*/ 496649 h 1446550"/>
              <a:gd name="connsiteX29" fmla="*/ 0 w 7799695"/>
              <a:gd name="connsiteY29" fmla="*/ 0 h 144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99695" h="1446550" extrusionOk="0">
                <a:moveTo>
                  <a:pt x="0" y="0"/>
                </a:moveTo>
                <a:cubicBezTo>
                  <a:pt x="387669" y="-3190"/>
                  <a:pt x="581116" y="36649"/>
                  <a:pt x="805968" y="0"/>
                </a:cubicBezTo>
                <a:cubicBezTo>
                  <a:pt x="1030820" y="-36649"/>
                  <a:pt x="1269872" y="-6977"/>
                  <a:pt x="1533940" y="0"/>
                </a:cubicBezTo>
                <a:cubicBezTo>
                  <a:pt x="1798008" y="6977"/>
                  <a:pt x="2122033" y="-34352"/>
                  <a:pt x="2339909" y="0"/>
                </a:cubicBezTo>
                <a:cubicBezTo>
                  <a:pt x="2557785" y="34352"/>
                  <a:pt x="2758771" y="22453"/>
                  <a:pt x="2911886" y="0"/>
                </a:cubicBezTo>
                <a:cubicBezTo>
                  <a:pt x="3065001" y="-22453"/>
                  <a:pt x="3281303" y="14878"/>
                  <a:pt x="3561861" y="0"/>
                </a:cubicBezTo>
                <a:cubicBezTo>
                  <a:pt x="3842419" y="-14878"/>
                  <a:pt x="3832167" y="-14391"/>
                  <a:pt x="4055841" y="0"/>
                </a:cubicBezTo>
                <a:cubicBezTo>
                  <a:pt x="4279515" y="14391"/>
                  <a:pt x="4463354" y="302"/>
                  <a:pt x="4783813" y="0"/>
                </a:cubicBezTo>
                <a:cubicBezTo>
                  <a:pt x="5104272" y="-302"/>
                  <a:pt x="5155941" y="28625"/>
                  <a:pt x="5433788" y="0"/>
                </a:cubicBezTo>
                <a:cubicBezTo>
                  <a:pt x="5711635" y="-28625"/>
                  <a:pt x="5994465" y="26434"/>
                  <a:pt x="6239756" y="0"/>
                </a:cubicBezTo>
                <a:cubicBezTo>
                  <a:pt x="6485047" y="-26434"/>
                  <a:pt x="6762953" y="-29301"/>
                  <a:pt x="6967728" y="0"/>
                </a:cubicBezTo>
                <a:cubicBezTo>
                  <a:pt x="7172503" y="29301"/>
                  <a:pt x="7437431" y="-20320"/>
                  <a:pt x="7799695" y="0"/>
                </a:cubicBezTo>
                <a:cubicBezTo>
                  <a:pt x="7817734" y="122714"/>
                  <a:pt x="7805760" y="398621"/>
                  <a:pt x="7799695" y="511114"/>
                </a:cubicBezTo>
                <a:cubicBezTo>
                  <a:pt x="7793630" y="623607"/>
                  <a:pt x="7821660" y="766953"/>
                  <a:pt x="7799695" y="978832"/>
                </a:cubicBezTo>
                <a:cubicBezTo>
                  <a:pt x="7777730" y="1190711"/>
                  <a:pt x="7798985" y="1258051"/>
                  <a:pt x="7799695" y="1446550"/>
                </a:cubicBezTo>
                <a:cubicBezTo>
                  <a:pt x="7537895" y="1453496"/>
                  <a:pt x="7208866" y="1459996"/>
                  <a:pt x="6993727" y="1446550"/>
                </a:cubicBezTo>
                <a:cubicBezTo>
                  <a:pt x="6778588" y="1433104"/>
                  <a:pt x="6483067" y="1475845"/>
                  <a:pt x="6187758" y="1446550"/>
                </a:cubicBezTo>
                <a:cubicBezTo>
                  <a:pt x="5892449" y="1417255"/>
                  <a:pt x="5936406" y="1433670"/>
                  <a:pt x="5693777" y="1446550"/>
                </a:cubicBezTo>
                <a:cubicBezTo>
                  <a:pt x="5451148" y="1459430"/>
                  <a:pt x="5244649" y="1455925"/>
                  <a:pt x="5121800" y="1446550"/>
                </a:cubicBezTo>
                <a:cubicBezTo>
                  <a:pt x="4998951" y="1437175"/>
                  <a:pt x="4770690" y="1462092"/>
                  <a:pt x="4627819" y="1446550"/>
                </a:cubicBezTo>
                <a:cubicBezTo>
                  <a:pt x="4484948" y="1431008"/>
                  <a:pt x="4190491" y="1416177"/>
                  <a:pt x="3977844" y="1446550"/>
                </a:cubicBezTo>
                <a:cubicBezTo>
                  <a:pt x="3765198" y="1476923"/>
                  <a:pt x="3445550" y="1444078"/>
                  <a:pt x="3249873" y="1446550"/>
                </a:cubicBezTo>
                <a:cubicBezTo>
                  <a:pt x="3054196" y="1449022"/>
                  <a:pt x="3024353" y="1435042"/>
                  <a:pt x="2833889" y="1446550"/>
                </a:cubicBezTo>
                <a:cubicBezTo>
                  <a:pt x="2643425" y="1458058"/>
                  <a:pt x="2327933" y="1449837"/>
                  <a:pt x="2183915" y="1446550"/>
                </a:cubicBezTo>
                <a:cubicBezTo>
                  <a:pt x="2039897" y="1443263"/>
                  <a:pt x="1928852" y="1434861"/>
                  <a:pt x="1767931" y="1446550"/>
                </a:cubicBezTo>
                <a:cubicBezTo>
                  <a:pt x="1607010" y="1458239"/>
                  <a:pt x="1182130" y="1466618"/>
                  <a:pt x="961962" y="1446550"/>
                </a:cubicBezTo>
                <a:cubicBezTo>
                  <a:pt x="741794" y="1426482"/>
                  <a:pt x="422338" y="1490591"/>
                  <a:pt x="0" y="1446550"/>
                </a:cubicBezTo>
                <a:cubicBezTo>
                  <a:pt x="3279" y="1322385"/>
                  <a:pt x="2863" y="1115753"/>
                  <a:pt x="0" y="978832"/>
                </a:cubicBezTo>
                <a:cubicBezTo>
                  <a:pt x="-2863" y="841911"/>
                  <a:pt x="-10718" y="698310"/>
                  <a:pt x="0" y="496649"/>
                </a:cubicBezTo>
                <a:cubicBezTo>
                  <a:pt x="10718" y="294988"/>
                  <a:pt x="-6248" y="243429"/>
                  <a:pt x="0" y="0"/>
                </a:cubicBezTo>
                <a:close/>
              </a:path>
            </a:pathLst>
          </a:custGeom>
          <a:noFill/>
          <a:ln w="38100">
            <a:solidFill>
              <a:schemeClr val="accent3"/>
            </a:solidFill>
            <a:extLst>
              <a:ext uri="{C807C97D-BFC1-408E-A445-0C87EB9F89A2}">
                <ask:lineSketchStyleProps xmlns:ask="http://schemas.microsoft.com/office/drawing/2018/sketchyshapes" sd="2659636256">
                  <a:prstGeom prst="rect">
                    <a:avLst/>
                  </a:prstGeom>
                  <ask:type>
                    <ask:lineSketchFreehand/>
                  </ask:type>
                </ask:lineSketchStyleProps>
              </a:ext>
            </a:extLst>
          </a:ln>
        </p:spPr>
        <p:txBody>
          <a:bodyPr wrap="square" rtlCol="0">
            <a:spAutoFit/>
          </a:bodyPr>
          <a:lstStyle/>
          <a:p>
            <a:r>
              <a:rPr lang="en-US" dirty="0"/>
              <a:t>“</a:t>
            </a:r>
            <a:r>
              <a:rPr lang="en-US" sz="2200" dirty="0">
                <a:solidFill>
                  <a:schemeClr val="dk2"/>
                </a:solidFill>
                <a:latin typeface="Gill Sans"/>
                <a:cs typeface="Gill Sans"/>
              </a:rPr>
              <a:t>The influential physicist Stephen Hawking, who revolutionized our understanding of black holes and of cosmology, outlived his doctors’ prognosis by 53 years and did all of his most influential work while being severely disabled.”</a:t>
            </a:r>
          </a:p>
        </p:txBody>
      </p:sp>
      <p:sp>
        <p:nvSpPr>
          <p:cNvPr id="6" name="Oval 5">
            <a:extLst>
              <a:ext uri="{FF2B5EF4-FFF2-40B4-BE49-F238E27FC236}">
                <a16:creationId xmlns:a16="http://schemas.microsoft.com/office/drawing/2014/main" id="{8A42E6B0-C3C4-1540-87C2-94AED063382C}"/>
              </a:ext>
            </a:extLst>
          </p:cNvPr>
          <p:cNvSpPr/>
          <p:nvPr/>
        </p:nvSpPr>
        <p:spPr>
          <a:xfrm rot="20066486">
            <a:off x="7342498" y="3125328"/>
            <a:ext cx="1337481" cy="40943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a:t>
            </a:r>
          </a:p>
        </p:txBody>
      </p:sp>
      <p:sp>
        <p:nvSpPr>
          <p:cNvPr id="7" name="TextBox 6">
            <a:extLst>
              <a:ext uri="{FF2B5EF4-FFF2-40B4-BE49-F238E27FC236}">
                <a16:creationId xmlns:a16="http://schemas.microsoft.com/office/drawing/2014/main" id="{C9EEA96C-2AE7-6246-AAED-DB7A77AB495B}"/>
              </a:ext>
            </a:extLst>
          </p:cNvPr>
          <p:cNvSpPr txBox="1"/>
          <p:nvPr/>
        </p:nvSpPr>
        <p:spPr>
          <a:xfrm>
            <a:off x="586851" y="4148918"/>
            <a:ext cx="7697340" cy="1107996"/>
          </a:xfrm>
          <a:custGeom>
            <a:avLst/>
            <a:gdLst>
              <a:gd name="connsiteX0" fmla="*/ 0 w 7697340"/>
              <a:gd name="connsiteY0" fmla="*/ 0 h 1107996"/>
              <a:gd name="connsiteX1" fmla="*/ 699758 w 7697340"/>
              <a:gd name="connsiteY1" fmla="*/ 0 h 1107996"/>
              <a:gd name="connsiteX2" fmla="*/ 1245570 w 7697340"/>
              <a:gd name="connsiteY2" fmla="*/ 0 h 1107996"/>
              <a:gd name="connsiteX3" fmla="*/ 1791381 w 7697340"/>
              <a:gd name="connsiteY3" fmla="*/ 0 h 1107996"/>
              <a:gd name="connsiteX4" fmla="*/ 2645086 w 7697340"/>
              <a:gd name="connsiteY4" fmla="*/ 0 h 1107996"/>
              <a:gd name="connsiteX5" fmla="*/ 3113924 w 7697340"/>
              <a:gd name="connsiteY5" fmla="*/ 0 h 1107996"/>
              <a:gd name="connsiteX6" fmla="*/ 3813682 w 7697340"/>
              <a:gd name="connsiteY6" fmla="*/ 0 h 1107996"/>
              <a:gd name="connsiteX7" fmla="*/ 4436467 w 7697340"/>
              <a:gd name="connsiteY7" fmla="*/ 0 h 1107996"/>
              <a:gd name="connsiteX8" fmla="*/ 5290172 w 7697340"/>
              <a:gd name="connsiteY8" fmla="*/ 0 h 1107996"/>
              <a:gd name="connsiteX9" fmla="*/ 5835983 w 7697340"/>
              <a:gd name="connsiteY9" fmla="*/ 0 h 1107996"/>
              <a:gd name="connsiteX10" fmla="*/ 6612715 w 7697340"/>
              <a:gd name="connsiteY10" fmla="*/ 0 h 1107996"/>
              <a:gd name="connsiteX11" fmla="*/ 7697340 w 7697340"/>
              <a:gd name="connsiteY11" fmla="*/ 0 h 1107996"/>
              <a:gd name="connsiteX12" fmla="*/ 7697340 w 7697340"/>
              <a:gd name="connsiteY12" fmla="*/ 565078 h 1107996"/>
              <a:gd name="connsiteX13" fmla="*/ 7697340 w 7697340"/>
              <a:gd name="connsiteY13" fmla="*/ 1107996 h 1107996"/>
              <a:gd name="connsiteX14" fmla="*/ 6997582 w 7697340"/>
              <a:gd name="connsiteY14" fmla="*/ 1107996 h 1107996"/>
              <a:gd name="connsiteX15" fmla="*/ 6451770 w 7697340"/>
              <a:gd name="connsiteY15" fmla="*/ 1107996 h 1107996"/>
              <a:gd name="connsiteX16" fmla="*/ 5598065 w 7697340"/>
              <a:gd name="connsiteY16" fmla="*/ 1107996 h 1107996"/>
              <a:gd name="connsiteX17" fmla="*/ 4898307 w 7697340"/>
              <a:gd name="connsiteY17" fmla="*/ 1107996 h 1107996"/>
              <a:gd name="connsiteX18" fmla="*/ 4198549 w 7697340"/>
              <a:gd name="connsiteY18" fmla="*/ 1107996 h 1107996"/>
              <a:gd name="connsiteX19" fmla="*/ 3729711 w 7697340"/>
              <a:gd name="connsiteY19" fmla="*/ 1107996 h 1107996"/>
              <a:gd name="connsiteX20" fmla="*/ 3029953 w 7697340"/>
              <a:gd name="connsiteY20" fmla="*/ 1107996 h 1107996"/>
              <a:gd name="connsiteX21" fmla="*/ 2253221 w 7697340"/>
              <a:gd name="connsiteY21" fmla="*/ 1107996 h 1107996"/>
              <a:gd name="connsiteX22" fmla="*/ 1553463 w 7697340"/>
              <a:gd name="connsiteY22" fmla="*/ 1107996 h 1107996"/>
              <a:gd name="connsiteX23" fmla="*/ 1007652 w 7697340"/>
              <a:gd name="connsiteY23" fmla="*/ 1107996 h 1107996"/>
              <a:gd name="connsiteX24" fmla="*/ 0 w 7697340"/>
              <a:gd name="connsiteY24" fmla="*/ 1107996 h 1107996"/>
              <a:gd name="connsiteX25" fmla="*/ 0 w 7697340"/>
              <a:gd name="connsiteY25" fmla="*/ 587238 h 1107996"/>
              <a:gd name="connsiteX26" fmla="*/ 0 w 7697340"/>
              <a:gd name="connsiteY26" fmla="*/ 0 h 11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97340" h="1107996" extrusionOk="0">
                <a:moveTo>
                  <a:pt x="0" y="0"/>
                </a:moveTo>
                <a:cubicBezTo>
                  <a:pt x="181365" y="-3893"/>
                  <a:pt x="442419" y="-30960"/>
                  <a:pt x="699758" y="0"/>
                </a:cubicBezTo>
                <a:cubicBezTo>
                  <a:pt x="957097" y="30960"/>
                  <a:pt x="1032681" y="-10594"/>
                  <a:pt x="1245570" y="0"/>
                </a:cubicBezTo>
                <a:cubicBezTo>
                  <a:pt x="1458459" y="10594"/>
                  <a:pt x="1648421" y="-13948"/>
                  <a:pt x="1791381" y="0"/>
                </a:cubicBezTo>
                <a:cubicBezTo>
                  <a:pt x="1934341" y="13948"/>
                  <a:pt x="2372283" y="29424"/>
                  <a:pt x="2645086" y="0"/>
                </a:cubicBezTo>
                <a:cubicBezTo>
                  <a:pt x="2917890" y="-29424"/>
                  <a:pt x="2957328" y="-6793"/>
                  <a:pt x="3113924" y="0"/>
                </a:cubicBezTo>
                <a:cubicBezTo>
                  <a:pt x="3270520" y="6793"/>
                  <a:pt x="3515704" y="-1307"/>
                  <a:pt x="3813682" y="0"/>
                </a:cubicBezTo>
                <a:cubicBezTo>
                  <a:pt x="4111660" y="1307"/>
                  <a:pt x="4142559" y="-14128"/>
                  <a:pt x="4436467" y="0"/>
                </a:cubicBezTo>
                <a:cubicBezTo>
                  <a:pt x="4730376" y="14128"/>
                  <a:pt x="4970601" y="-39012"/>
                  <a:pt x="5290172" y="0"/>
                </a:cubicBezTo>
                <a:cubicBezTo>
                  <a:pt x="5609743" y="39012"/>
                  <a:pt x="5665146" y="43"/>
                  <a:pt x="5835983" y="0"/>
                </a:cubicBezTo>
                <a:cubicBezTo>
                  <a:pt x="6006820" y="-43"/>
                  <a:pt x="6449434" y="22042"/>
                  <a:pt x="6612715" y="0"/>
                </a:cubicBezTo>
                <a:cubicBezTo>
                  <a:pt x="6775996" y="-22042"/>
                  <a:pt x="7353101" y="47070"/>
                  <a:pt x="7697340" y="0"/>
                </a:cubicBezTo>
                <a:cubicBezTo>
                  <a:pt x="7722527" y="171976"/>
                  <a:pt x="7675155" y="449081"/>
                  <a:pt x="7697340" y="565078"/>
                </a:cubicBezTo>
                <a:cubicBezTo>
                  <a:pt x="7719525" y="681075"/>
                  <a:pt x="7670378" y="965933"/>
                  <a:pt x="7697340" y="1107996"/>
                </a:cubicBezTo>
                <a:cubicBezTo>
                  <a:pt x="7376994" y="1128781"/>
                  <a:pt x="7282499" y="1139682"/>
                  <a:pt x="6997582" y="1107996"/>
                </a:cubicBezTo>
                <a:cubicBezTo>
                  <a:pt x="6712665" y="1076310"/>
                  <a:pt x="6700870" y="1087415"/>
                  <a:pt x="6451770" y="1107996"/>
                </a:cubicBezTo>
                <a:cubicBezTo>
                  <a:pt x="6202670" y="1128577"/>
                  <a:pt x="5956999" y="1072005"/>
                  <a:pt x="5598065" y="1107996"/>
                </a:cubicBezTo>
                <a:cubicBezTo>
                  <a:pt x="5239131" y="1143987"/>
                  <a:pt x="5238541" y="1119019"/>
                  <a:pt x="4898307" y="1107996"/>
                </a:cubicBezTo>
                <a:cubicBezTo>
                  <a:pt x="4558073" y="1096973"/>
                  <a:pt x="4459461" y="1122129"/>
                  <a:pt x="4198549" y="1107996"/>
                </a:cubicBezTo>
                <a:cubicBezTo>
                  <a:pt x="3937637" y="1093863"/>
                  <a:pt x="3825757" y="1089189"/>
                  <a:pt x="3729711" y="1107996"/>
                </a:cubicBezTo>
                <a:cubicBezTo>
                  <a:pt x="3633665" y="1126803"/>
                  <a:pt x="3315257" y="1087746"/>
                  <a:pt x="3029953" y="1107996"/>
                </a:cubicBezTo>
                <a:cubicBezTo>
                  <a:pt x="2744649" y="1128246"/>
                  <a:pt x="2543071" y="1070938"/>
                  <a:pt x="2253221" y="1107996"/>
                </a:cubicBezTo>
                <a:cubicBezTo>
                  <a:pt x="1963371" y="1145054"/>
                  <a:pt x="1832281" y="1103713"/>
                  <a:pt x="1553463" y="1107996"/>
                </a:cubicBezTo>
                <a:cubicBezTo>
                  <a:pt x="1274645" y="1112279"/>
                  <a:pt x="1277954" y="1082000"/>
                  <a:pt x="1007652" y="1107996"/>
                </a:cubicBezTo>
                <a:cubicBezTo>
                  <a:pt x="737350" y="1133992"/>
                  <a:pt x="265803" y="1079329"/>
                  <a:pt x="0" y="1107996"/>
                </a:cubicBezTo>
                <a:cubicBezTo>
                  <a:pt x="7907" y="974700"/>
                  <a:pt x="20275" y="712350"/>
                  <a:pt x="0" y="587238"/>
                </a:cubicBezTo>
                <a:cubicBezTo>
                  <a:pt x="-20275" y="462126"/>
                  <a:pt x="-6910" y="195873"/>
                  <a:pt x="0" y="0"/>
                </a:cubicBezTo>
                <a:close/>
              </a:path>
            </a:pathLst>
          </a:custGeom>
          <a:noFill/>
          <a:ln w="38100">
            <a:solidFill>
              <a:schemeClr val="accent3"/>
            </a:solidFill>
            <a:extLst>
              <a:ext uri="{C807C97D-BFC1-408E-A445-0C87EB9F89A2}">
                <ask:lineSketchStyleProps xmlns:ask="http://schemas.microsoft.com/office/drawing/2018/sketchyshapes" sd="2805215078">
                  <a:prstGeom prst="rect">
                    <a:avLst/>
                  </a:prstGeom>
                  <ask:type>
                    <ask:lineSketchFreehand/>
                  </ask:type>
                </ask:lineSketchStyleProps>
              </a:ext>
            </a:extLst>
          </a:ln>
        </p:spPr>
        <p:txBody>
          <a:bodyPr wrap="square" rtlCol="0">
            <a:spAutoFit/>
          </a:bodyPr>
          <a:lstStyle>
            <a:defPPr>
              <a:defRPr lang="en-US"/>
            </a:defPPr>
          </a:lstStyle>
          <a:p>
            <a:r>
              <a:rPr lang="en-US" sz="2200" dirty="0">
                <a:solidFill>
                  <a:schemeClr val="dk2"/>
                </a:solidFill>
                <a:latin typeface="Gill Sans"/>
                <a:cs typeface="Gill Sans"/>
              </a:rPr>
              <a:t>The young Stephen Hawking, facing a debilitating disability and the prospect of an early death, decided to pour all his efforts into his science, determined to make his mark while he still could</a:t>
            </a:r>
          </a:p>
        </p:txBody>
      </p:sp>
      <p:sp>
        <p:nvSpPr>
          <p:cNvPr id="8" name="Oval 7">
            <a:extLst>
              <a:ext uri="{FF2B5EF4-FFF2-40B4-BE49-F238E27FC236}">
                <a16:creationId xmlns:a16="http://schemas.microsoft.com/office/drawing/2014/main" id="{47B1098D-6B9D-E84E-9406-1CFCCDB04747}"/>
              </a:ext>
            </a:extLst>
          </p:cNvPr>
          <p:cNvSpPr/>
          <p:nvPr/>
        </p:nvSpPr>
        <p:spPr>
          <a:xfrm rot="20066486">
            <a:off x="7270599" y="4714951"/>
            <a:ext cx="1831269" cy="556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connection</a:t>
            </a:r>
          </a:p>
        </p:txBody>
      </p:sp>
    </p:spTree>
    <p:extLst>
      <p:ext uri="{BB962C8B-B14F-4D97-AF65-F5344CB8AC3E}">
        <p14:creationId xmlns:p14="http://schemas.microsoft.com/office/powerpoint/2010/main" val="407206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59A4-2E92-0B4C-9CF3-03240B5CBC79}"/>
              </a:ext>
            </a:extLst>
          </p:cNvPr>
          <p:cNvSpPr>
            <a:spLocks noGrp="1"/>
          </p:cNvSpPr>
          <p:nvPr>
            <p:ph type="title"/>
          </p:nvPr>
        </p:nvSpPr>
        <p:spPr/>
        <p:txBody>
          <a:bodyPr/>
          <a:lstStyle/>
          <a:p>
            <a:r>
              <a:rPr lang="en-US" dirty="0"/>
              <a:t>Your story in visuals</a:t>
            </a:r>
          </a:p>
        </p:txBody>
      </p:sp>
      <p:sp>
        <p:nvSpPr>
          <p:cNvPr id="3" name="Text Placeholder 2">
            <a:extLst>
              <a:ext uri="{FF2B5EF4-FFF2-40B4-BE49-F238E27FC236}">
                <a16:creationId xmlns:a16="http://schemas.microsoft.com/office/drawing/2014/main" id="{55990506-62DE-144D-B475-48632FF7C94B}"/>
              </a:ext>
            </a:extLst>
          </p:cNvPr>
          <p:cNvSpPr>
            <a:spLocks noGrp="1"/>
          </p:cNvSpPr>
          <p:nvPr>
            <p:ph type="body" idx="1"/>
          </p:nvPr>
        </p:nvSpPr>
        <p:spPr/>
        <p:txBody>
          <a:bodyPr/>
          <a:lstStyle/>
          <a:p>
            <a:r>
              <a:rPr lang="en-US" dirty="0"/>
              <a:t>One visual rarely enough.</a:t>
            </a:r>
          </a:p>
          <a:p>
            <a:r>
              <a:rPr lang="en-US" dirty="0"/>
              <a:t>Story formats in visualizations.</a:t>
            </a:r>
          </a:p>
          <a:p>
            <a:r>
              <a:rPr lang="en-US" dirty="0"/>
              <a:t>Need multiple visualizations for a complete story.</a:t>
            </a:r>
          </a:p>
        </p:txBody>
      </p:sp>
      <p:sp>
        <p:nvSpPr>
          <p:cNvPr id="4" name="Slide Number Placeholder 3">
            <a:extLst>
              <a:ext uri="{FF2B5EF4-FFF2-40B4-BE49-F238E27FC236}">
                <a16:creationId xmlns:a16="http://schemas.microsoft.com/office/drawing/2014/main" id="{0B9A9EC0-2C28-0449-ACB0-A5E033FACA3E}"/>
              </a:ext>
            </a:extLst>
          </p:cNvPr>
          <p:cNvSpPr>
            <a:spLocks noGrp="1"/>
          </p:cNvSpPr>
          <p:nvPr>
            <p:ph type="sldNum" sz="quarter" idx="4"/>
          </p:nvPr>
        </p:nvSpPr>
        <p:spPr/>
        <p:txBody>
          <a:bodyPr/>
          <a:lstStyle/>
          <a:p>
            <a:fld id="{7AD96CEF-24A8-C74F-A613-1FCB7E72B116}" type="slidenum">
              <a:rPr lang="uk-UA" smtClean="0"/>
              <a:pPr/>
              <a:t>24</a:t>
            </a:fld>
            <a:endParaRPr lang="uk-UA" dirty="0"/>
          </a:p>
        </p:txBody>
      </p:sp>
    </p:spTree>
    <p:extLst>
      <p:ext uri="{BB962C8B-B14F-4D97-AF65-F5344CB8AC3E}">
        <p14:creationId xmlns:p14="http://schemas.microsoft.com/office/powerpoint/2010/main" val="104747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D825-114B-E342-A66E-FD3981E88FCA}"/>
              </a:ext>
            </a:extLst>
          </p:cNvPr>
          <p:cNvSpPr>
            <a:spLocks noGrp="1"/>
          </p:cNvSpPr>
          <p:nvPr>
            <p:ph type="title"/>
          </p:nvPr>
        </p:nvSpPr>
        <p:spPr/>
        <p:txBody>
          <a:bodyPr/>
          <a:lstStyle/>
          <a:p>
            <a:r>
              <a:rPr lang="en-US" dirty="0"/>
              <a:t>Challenge and resolution</a:t>
            </a:r>
          </a:p>
        </p:txBody>
      </p:sp>
      <p:sp>
        <p:nvSpPr>
          <p:cNvPr id="3" name="Text Placeholder 2">
            <a:extLst>
              <a:ext uri="{FF2B5EF4-FFF2-40B4-BE49-F238E27FC236}">
                <a16:creationId xmlns:a16="http://schemas.microsoft.com/office/drawing/2014/main" id="{0D8AE169-A4C2-B445-9582-CE0FC4138C06}"/>
              </a:ext>
            </a:extLst>
          </p:cNvPr>
          <p:cNvSpPr>
            <a:spLocks noGrp="1"/>
          </p:cNvSpPr>
          <p:nvPr>
            <p:ph type="body" idx="1"/>
          </p:nvPr>
        </p:nvSpPr>
        <p:spPr/>
        <p:txBody>
          <a:bodyPr/>
          <a:lstStyle/>
          <a:p>
            <a:r>
              <a:rPr lang="en-US" dirty="0"/>
              <a:t>Visualizing number of submissions to pre-print servers in a two-slide story.</a:t>
            </a:r>
          </a:p>
        </p:txBody>
      </p:sp>
      <p:sp>
        <p:nvSpPr>
          <p:cNvPr id="4" name="Slide Number Placeholder 3">
            <a:extLst>
              <a:ext uri="{FF2B5EF4-FFF2-40B4-BE49-F238E27FC236}">
                <a16:creationId xmlns:a16="http://schemas.microsoft.com/office/drawing/2014/main" id="{9E778C7E-8EC6-774A-96EF-BBFFE452D8C6}"/>
              </a:ext>
            </a:extLst>
          </p:cNvPr>
          <p:cNvSpPr>
            <a:spLocks noGrp="1"/>
          </p:cNvSpPr>
          <p:nvPr>
            <p:ph type="sldNum" sz="quarter" idx="4"/>
          </p:nvPr>
        </p:nvSpPr>
        <p:spPr/>
        <p:txBody>
          <a:bodyPr/>
          <a:lstStyle/>
          <a:p>
            <a:fld id="{7AD96CEF-24A8-C74F-A613-1FCB7E72B116}" type="slidenum">
              <a:rPr lang="uk-UA" smtClean="0"/>
              <a:pPr/>
              <a:t>25</a:t>
            </a:fld>
            <a:endParaRPr lang="uk-UA" dirty="0"/>
          </a:p>
        </p:txBody>
      </p:sp>
      <p:pic>
        <p:nvPicPr>
          <p:cNvPr id="9" name="Picture 8">
            <a:extLst>
              <a:ext uri="{FF2B5EF4-FFF2-40B4-BE49-F238E27FC236}">
                <a16:creationId xmlns:a16="http://schemas.microsoft.com/office/drawing/2014/main" id="{F05A2CCD-82C8-394C-A30F-498E51A9DD31}"/>
              </a:ext>
            </a:extLst>
          </p:cNvPr>
          <p:cNvPicPr>
            <a:picLocks noChangeAspect="1"/>
          </p:cNvPicPr>
          <p:nvPr/>
        </p:nvPicPr>
        <p:blipFill>
          <a:blip r:embed="rId2"/>
          <a:stretch>
            <a:fillRect/>
          </a:stretch>
        </p:blipFill>
        <p:spPr>
          <a:xfrm>
            <a:off x="393414" y="2719314"/>
            <a:ext cx="4083050" cy="2628900"/>
          </a:xfrm>
          <a:prstGeom prst="rect">
            <a:avLst/>
          </a:prstGeom>
        </p:spPr>
      </p:pic>
      <p:pic>
        <p:nvPicPr>
          <p:cNvPr id="11" name="Picture 10">
            <a:extLst>
              <a:ext uri="{FF2B5EF4-FFF2-40B4-BE49-F238E27FC236}">
                <a16:creationId xmlns:a16="http://schemas.microsoft.com/office/drawing/2014/main" id="{A8C51B1D-E61D-C94D-BA0E-516000BC2C71}"/>
              </a:ext>
            </a:extLst>
          </p:cNvPr>
          <p:cNvPicPr>
            <a:picLocks noChangeAspect="1"/>
          </p:cNvPicPr>
          <p:nvPr/>
        </p:nvPicPr>
        <p:blipFill>
          <a:blip r:embed="rId3"/>
          <a:stretch>
            <a:fillRect/>
          </a:stretch>
        </p:blipFill>
        <p:spPr>
          <a:xfrm>
            <a:off x="4612944" y="2719315"/>
            <a:ext cx="4070350" cy="2584450"/>
          </a:xfrm>
          <a:prstGeom prst="rect">
            <a:avLst/>
          </a:prstGeom>
        </p:spPr>
      </p:pic>
      <p:sp>
        <p:nvSpPr>
          <p:cNvPr id="12" name="TextBox 11">
            <a:extLst>
              <a:ext uri="{FF2B5EF4-FFF2-40B4-BE49-F238E27FC236}">
                <a16:creationId xmlns:a16="http://schemas.microsoft.com/office/drawing/2014/main" id="{07EB2680-4594-B440-A36C-8B2A9E3B8E91}"/>
              </a:ext>
            </a:extLst>
          </p:cNvPr>
          <p:cNvSpPr txBox="1"/>
          <p:nvPr/>
        </p:nvSpPr>
        <p:spPr>
          <a:xfrm>
            <a:off x="5117906" y="5390864"/>
            <a:ext cx="2958489" cy="70788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en-US"/>
            </a:defPPr>
            <a:lvl1pPr algn="ctr">
              <a:defRPr sz="2400">
                <a:solidFill>
                  <a:schemeClr val="bg1"/>
                </a:solidFill>
                <a:latin typeface="Gill Sans"/>
                <a:cs typeface="Gill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Introduction of the </a:t>
            </a:r>
            <a:r>
              <a:rPr lang="en-US" sz="2000" dirty="0" err="1"/>
              <a:t>bioRxiv</a:t>
            </a:r>
            <a:r>
              <a:rPr lang="en-US" sz="2000" dirty="0"/>
              <a:t> just before 2014</a:t>
            </a:r>
          </a:p>
        </p:txBody>
      </p:sp>
      <p:sp>
        <p:nvSpPr>
          <p:cNvPr id="13" name="TextBox 12">
            <a:extLst>
              <a:ext uri="{FF2B5EF4-FFF2-40B4-BE49-F238E27FC236}">
                <a16:creationId xmlns:a16="http://schemas.microsoft.com/office/drawing/2014/main" id="{16EC1D1D-6B2C-194D-9D97-6E287A5BA484}"/>
              </a:ext>
            </a:extLst>
          </p:cNvPr>
          <p:cNvSpPr txBox="1"/>
          <p:nvPr/>
        </p:nvSpPr>
        <p:spPr>
          <a:xfrm>
            <a:off x="1023582" y="5360430"/>
            <a:ext cx="2606722" cy="70788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en-US"/>
            </a:defPPr>
            <a:lvl1pPr algn="ctr">
              <a:defRPr sz="2400">
                <a:solidFill>
                  <a:schemeClr val="bg1"/>
                </a:solidFill>
                <a:latin typeface="Gill Sans"/>
                <a:cs typeface="Gill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t>Almost no growth after 2014 in </a:t>
            </a:r>
            <a:r>
              <a:rPr lang="en-US" sz="2000" dirty="0" err="1"/>
              <a:t>arXiv.org</a:t>
            </a:r>
            <a:endParaRPr lang="en-US" sz="2000" dirty="0"/>
          </a:p>
        </p:txBody>
      </p:sp>
    </p:spTree>
    <p:extLst>
      <p:ext uri="{BB962C8B-B14F-4D97-AF65-F5344CB8AC3E}">
        <p14:creationId xmlns:p14="http://schemas.microsoft.com/office/powerpoint/2010/main" val="1822993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59F-F8C5-0945-850F-B766E670FFFD}"/>
              </a:ext>
            </a:extLst>
          </p:cNvPr>
          <p:cNvSpPr>
            <a:spLocks noGrp="1"/>
          </p:cNvSpPr>
          <p:nvPr>
            <p:ph type="title"/>
          </p:nvPr>
        </p:nvSpPr>
        <p:spPr/>
        <p:txBody>
          <a:bodyPr/>
          <a:lstStyle/>
          <a:p>
            <a:r>
              <a:rPr lang="en-US" dirty="0"/>
              <a:t>How to make a figure for the Generals?</a:t>
            </a:r>
          </a:p>
        </p:txBody>
      </p:sp>
      <p:sp>
        <p:nvSpPr>
          <p:cNvPr id="3" name="Text Placeholder 2">
            <a:extLst>
              <a:ext uri="{FF2B5EF4-FFF2-40B4-BE49-F238E27FC236}">
                <a16:creationId xmlns:a16="http://schemas.microsoft.com/office/drawing/2014/main" id="{A2DFBA1C-5D3B-644A-9542-812FA881C679}"/>
              </a:ext>
            </a:extLst>
          </p:cNvPr>
          <p:cNvSpPr>
            <a:spLocks noGrp="1"/>
          </p:cNvSpPr>
          <p:nvPr>
            <p:ph type="body" idx="1"/>
          </p:nvPr>
        </p:nvSpPr>
        <p:spPr/>
        <p:txBody>
          <a:bodyPr/>
          <a:lstStyle/>
          <a:p>
            <a:r>
              <a:rPr lang="en-US" dirty="0"/>
              <a:t>You need to show your audience figures they can actually understand.</a:t>
            </a:r>
          </a:p>
          <a:p>
            <a:r>
              <a:rPr lang="en-US" dirty="0"/>
              <a:t>Never assume your audience can rapidly process complex visual displays.</a:t>
            </a:r>
          </a:p>
          <a:p>
            <a:r>
              <a:rPr lang="en-US" dirty="0"/>
              <a:t>Anyone outside your domain, especially those who don not have enough time, should be able to make inferences in a short time.</a:t>
            </a:r>
          </a:p>
        </p:txBody>
      </p:sp>
      <p:sp>
        <p:nvSpPr>
          <p:cNvPr id="4" name="Slide Number Placeholder 3">
            <a:extLst>
              <a:ext uri="{FF2B5EF4-FFF2-40B4-BE49-F238E27FC236}">
                <a16:creationId xmlns:a16="http://schemas.microsoft.com/office/drawing/2014/main" id="{FFA161C1-83EE-A64D-80FD-3257986DAF6D}"/>
              </a:ext>
            </a:extLst>
          </p:cNvPr>
          <p:cNvSpPr>
            <a:spLocks noGrp="1"/>
          </p:cNvSpPr>
          <p:nvPr>
            <p:ph type="sldNum" sz="quarter" idx="4"/>
          </p:nvPr>
        </p:nvSpPr>
        <p:spPr/>
        <p:txBody>
          <a:bodyPr/>
          <a:lstStyle/>
          <a:p>
            <a:fld id="{7AD96CEF-24A8-C74F-A613-1FCB7E72B116}" type="slidenum">
              <a:rPr lang="uk-UA" smtClean="0"/>
              <a:pPr/>
              <a:t>26</a:t>
            </a:fld>
            <a:endParaRPr lang="uk-UA" dirty="0"/>
          </a:p>
        </p:txBody>
      </p:sp>
    </p:spTree>
    <p:extLst>
      <p:ext uri="{BB962C8B-B14F-4D97-AF65-F5344CB8AC3E}">
        <p14:creationId xmlns:p14="http://schemas.microsoft.com/office/powerpoint/2010/main" val="429353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01CB-522D-254D-ABC0-756C160E17FB}"/>
              </a:ext>
            </a:extLst>
          </p:cNvPr>
          <p:cNvSpPr>
            <a:spLocks noGrp="1"/>
          </p:cNvSpPr>
          <p:nvPr>
            <p:ph type="title"/>
          </p:nvPr>
        </p:nvSpPr>
        <p:spPr/>
        <p:txBody>
          <a:bodyPr/>
          <a:lstStyle/>
          <a:p>
            <a:r>
              <a:rPr lang="en-US" dirty="0"/>
              <a:t>Impressive images may still be complex</a:t>
            </a:r>
          </a:p>
        </p:txBody>
      </p:sp>
      <p:sp>
        <p:nvSpPr>
          <p:cNvPr id="3" name="Text Placeholder 2">
            <a:extLst>
              <a:ext uri="{FF2B5EF4-FFF2-40B4-BE49-F238E27FC236}">
                <a16:creationId xmlns:a16="http://schemas.microsoft.com/office/drawing/2014/main" id="{F23882CB-A1A9-914A-8CC5-1D9CDF51679C}"/>
              </a:ext>
            </a:extLst>
          </p:cNvPr>
          <p:cNvSpPr>
            <a:spLocks noGrp="1"/>
          </p:cNvSpPr>
          <p:nvPr>
            <p:ph type="body" idx="1"/>
          </p:nvPr>
        </p:nvSpPr>
        <p:spPr/>
        <p:txBody>
          <a:bodyPr/>
          <a:lstStyle/>
          <a:p>
            <a:r>
              <a:rPr lang="en-US" dirty="0"/>
              <a:t>Too much to process. </a:t>
            </a:r>
          </a:p>
        </p:txBody>
      </p:sp>
      <p:sp>
        <p:nvSpPr>
          <p:cNvPr id="4" name="Slide Number Placeholder 3">
            <a:extLst>
              <a:ext uri="{FF2B5EF4-FFF2-40B4-BE49-F238E27FC236}">
                <a16:creationId xmlns:a16="http://schemas.microsoft.com/office/drawing/2014/main" id="{D9F8B08B-8ACC-074F-8D7B-791CC156277D}"/>
              </a:ext>
            </a:extLst>
          </p:cNvPr>
          <p:cNvSpPr>
            <a:spLocks noGrp="1"/>
          </p:cNvSpPr>
          <p:nvPr>
            <p:ph type="sldNum" sz="quarter" idx="4"/>
          </p:nvPr>
        </p:nvSpPr>
        <p:spPr/>
        <p:txBody>
          <a:bodyPr/>
          <a:lstStyle/>
          <a:p>
            <a:fld id="{7AD96CEF-24A8-C74F-A613-1FCB7E72B116}" type="slidenum">
              <a:rPr lang="uk-UA" smtClean="0"/>
              <a:pPr/>
              <a:t>27</a:t>
            </a:fld>
            <a:endParaRPr lang="uk-UA" dirty="0"/>
          </a:p>
        </p:txBody>
      </p:sp>
      <p:pic>
        <p:nvPicPr>
          <p:cNvPr id="8" name="Picture 7">
            <a:extLst>
              <a:ext uri="{FF2B5EF4-FFF2-40B4-BE49-F238E27FC236}">
                <a16:creationId xmlns:a16="http://schemas.microsoft.com/office/drawing/2014/main" id="{CE5B59C4-CB28-3045-901E-FCC6CB950DC4}"/>
              </a:ext>
            </a:extLst>
          </p:cNvPr>
          <p:cNvPicPr>
            <a:picLocks noChangeAspect="1"/>
          </p:cNvPicPr>
          <p:nvPr/>
        </p:nvPicPr>
        <p:blipFill>
          <a:blip r:embed="rId2"/>
          <a:stretch>
            <a:fillRect/>
          </a:stretch>
        </p:blipFill>
        <p:spPr>
          <a:xfrm>
            <a:off x="1037229" y="2266307"/>
            <a:ext cx="6783939" cy="4275681"/>
          </a:xfrm>
          <a:prstGeom prst="rect">
            <a:avLst/>
          </a:prstGeom>
        </p:spPr>
      </p:pic>
    </p:spTree>
    <p:extLst>
      <p:ext uri="{BB962C8B-B14F-4D97-AF65-F5344CB8AC3E}">
        <p14:creationId xmlns:p14="http://schemas.microsoft.com/office/powerpoint/2010/main" val="4112947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4623-B757-1143-8C1F-01B5A99C75BA}"/>
              </a:ext>
            </a:extLst>
          </p:cNvPr>
          <p:cNvSpPr>
            <a:spLocks noGrp="1"/>
          </p:cNvSpPr>
          <p:nvPr>
            <p:ph type="title"/>
          </p:nvPr>
        </p:nvSpPr>
        <p:spPr/>
        <p:txBody>
          <a:bodyPr/>
          <a:lstStyle/>
          <a:p>
            <a:r>
              <a:rPr lang="en-US" dirty="0"/>
              <a:t>Simplified airline report</a:t>
            </a:r>
          </a:p>
        </p:txBody>
      </p:sp>
      <p:sp>
        <p:nvSpPr>
          <p:cNvPr id="3" name="Text Placeholder 2">
            <a:extLst>
              <a:ext uri="{FF2B5EF4-FFF2-40B4-BE49-F238E27FC236}">
                <a16:creationId xmlns:a16="http://schemas.microsoft.com/office/drawing/2014/main" id="{818CE3AF-1E69-434D-86E9-4CF1C1D0EA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997ACC-6941-104B-8A5C-DE2E55FB6BA3}"/>
              </a:ext>
            </a:extLst>
          </p:cNvPr>
          <p:cNvSpPr>
            <a:spLocks noGrp="1"/>
          </p:cNvSpPr>
          <p:nvPr>
            <p:ph type="sldNum" sz="quarter" idx="4"/>
          </p:nvPr>
        </p:nvSpPr>
        <p:spPr/>
        <p:txBody>
          <a:bodyPr/>
          <a:lstStyle/>
          <a:p>
            <a:fld id="{7AD96CEF-24A8-C74F-A613-1FCB7E72B116}" type="slidenum">
              <a:rPr lang="uk-UA" smtClean="0"/>
              <a:pPr/>
              <a:t>28</a:t>
            </a:fld>
            <a:endParaRPr lang="uk-UA" dirty="0"/>
          </a:p>
        </p:txBody>
      </p:sp>
      <p:pic>
        <p:nvPicPr>
          <p:cNvPr id="6" name="Picture 5">
            <a:extLst>
              <a:ext uri="{FF2B5EF4-FFF2-40B4-BE49-F238E27FC236}">
                <a16:creationId xmlns:a16="http://schemas.microsoft.com/office/drawing/2014/main" id="{BCF04B34-A258-1A45-B181-CAAE9B6166DA}"/>
              </a:ext>
            </a:extLst>
          </p:cNvPr>
          <p:cNvPicPr>
            <a:picLocks noChangeAspect="1"/>
          </p:cNvPicPr>
          <p:nvPr/>
        </p:nvPicPr>
        <p:blipFill>
          <a:blip r:embed="rId2"/>
          <a:stretch>
            <a:fillRect/>
          </a:stretch>
        </p:blipFill>
        <p:spPr>
          <a:xfrm>
            <a:off x="289636" y="2612560"/>
            <a:ext cx="3831988" cy="2371043"/>
          </a:xfrm>
          <a:prstGeom prst="rect">
            <a:avLst/>
          </a:prstGeom>
        </p:spPr>
      </p:pic>
      <p:pic>
        <p:nvPicPr>
          <p:cNvPr id="8" name="Picture 7">
            <a:extLst>
              <a:ext uri="{FF2B5EF4-FFF2-40B4-BE49-F238E27FC236}">
                <a16:creationId xmlns:a16="http://schemas.microsoft.com/office/drawing/2014/main" id="{E83E3D4E-47C1-944E-B824-F97D0AA8A200}"/>
              </a:ext>
            </a:extLst>
          </p:cNvPr>
          <p:cNvPicPr>
            <a:picLocks noChangeAspect="1"/>
          </p:cNvPicPr>
          <p:nvPr/>
        </p:nvPicPr>
        <p:blipFill>
          <a:blip r:embed="rId3"/>
          <a:stretch>
            <a:fillRect/>
          </a:stretch>
        </p:blipFill>
        <p:spPr>
          <a:xfrm>
            <a:off x="4851792" y="2553428"/>
            <a:ext cx="3784208" cy="2371043"/>
          </a:xfrm>
          <a:prstGeom prst="rect">
            <a:avLst/>
          </a:prstGeom>
        </p:spPr>
      </p:pic>
      <p:sp>
        <p:nvSpPr>
          <p:cNvPr id="9" name="TextBox 8">
            <a:extLst>
              <a:ext uri="{FF2B5EF4-FFF2-40B4-BE49-F238E27FC236}">
                <a16:creationId xmlns:a16="http://schemas.microsoft.com/office/drawing/2014/main" id="{724F7C58-04D7-DC46-BB26-AF481DEB1D9C}"/>
              </a:ext>
            </a:extLst>
          </p:cNvPr>
          <p:cNvSpPr txBox="1"/>
          <p:nvPr/>
        </p:nvSpPr>
        <p:spPr>
          <a:xfrm>
            <a:off x="5336276" y="5104258"/>
            <a:ext cx="3217792" cy="70788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en-US"/>
            </a:defPPr>
            <a:lvl1pPr algn="ctr">
              <a:defRPr sz="2000">
                <a:solidFill>
                  <a:schemeClr val="bg1"/>
                </a:solidFill>
                <a:latin typeface="Gill Sans"/>
                <a:cs typeface="Gill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If you wonder why these two. They fly only NYC area</a:t>
            </a:r>
          </a:p>
        </p:txBody>
      </p:sp>
      <p:sp>
        <p:nvSpPr>
          <p:cNvPr id="10" name="TextBox 9">
            <a:extLst>
              <a:ext uri="{FF2B5EF4-FFF2-40B4-BE49-F238E27FC236}">
                <a16:creationId xmlns:a16="http://schemas.microsoft.com/office/drawing/2014/main" id="{95E70AF2-ED04-6944-913E-81DE0FCC1090}"/>
              </a:ext>
            </a:extLst>
          </p:cNvPr>
          <p:cNvSpPr txBox="1"/>
          <p:nvPr/>
        </p:nvSpPr>
        <p:spPr>
          <a:xfrm>
            <a:off x="914398" y="5114771"/>
            <a:ext cx="2606722" cy="70788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en-US"/>
            </a:defPPr>
            <a:lvl1pPr algn="ctr">
              <a:defRPr sz="2000">
                <a:solidFill>
                  <a:schemeClr val="bg1"/>
                </a:solidFill>
                <a:latin typeface="Gill Sans"/>
                <a:cs typeface="Gill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If you want to highlight the least delayed</a:t>
            </a:r>
          </a:p>
        </p:txBody>
      </p:sp>
    </p:spTree>
    <p:extLst>
      <p:ext uri="{BB962C8B-B14F-4D97-AF65-F5344CB8AC3E}">
        <p14:creationId xmlns:p14="http://schemas.microsoft.com/office/powerpoint/2010/main" val="2922227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A65F-15DD-854B-82C5-CB27D84208BC}"/>
              </a:ext>
            </a:extLst>
          </p:cNvPr>
          <p:cNvSpPr>
            <a:spLocks noGrp="1"/>
          </p:cNvSpPr>
          <p:nvPr>
            <p:ph type="title"/>
          </p:nvPr>
        </p:nvSpPr>
        <p:spPr/>
        <p:txBody>
          <a:bodyPr/>
          <a:lstStyle/>
          <a:p>
            <a:r>
              <a:rPr lang="en-US" dirty="0"/>
              <a:t>Build Up Toward Complex Figures</a:t>
            </a:r>
          </a:p>
        </p:txBody>
      </p:sp>
      <p:sp>
        <p:nvSpPr>
          <p:cNvPr id="3" name="Text Placeholder 2">
            <a:extLst>
              <a:ext uri="{FF2B5EF4-FFF2-40B4-BE49-F238E27FC236}">
                <a16:creationId xmlns:a16="http://schemas.microsoft.com/office/drawing/2014/main" id="{D2374163-CD45-1247-8B33-59A0B4FE7807}"/>
              </a:ext>
            </a:extLst>
          </p:cNvPr>
          <p:cNvSpPr>
            <a:spLocks noGrp="1"/>
          </p:cNvSpPr>
          <p:nvPr>
            <p:ph type="body" idx="1"/>
          </p:nvPr>
        </p:nvSpPr>
        <p:spPr/>
        <p:txBody>
          <a:bodyPr/>
          <a:lstStyle/>
          <a:p>
            <a:r>
              <a:rPr lang="en-US" dirty="0"/>
              <a:t>You may want to show more complex figures that contain a large amount of information at once. </a:t>
            </a:r>
          </a:p>
          <a:p>
            <a:r>
              <a:rPr lang="en-US" dirty="0"/>
              <a:t>Start a simplified version of the figure.</a:t>
            </a:r>
          </a:p>
        </p:txBody>
      </p:sp>
      <p:sp>
        <p:nvSpPr>
          <p:cNvPr id="4" name="Slide Number Placeholder 3">
            <a:extLst>
              <a:ext uri="{FF2B5EF4-FFF2-40B4-BE49-F238E27FC236}">
                <a16:creationId xmlns:a16="http://schemas.microsoft.com/office/drawing/2014/main" id="{DD5D0B03-BF25-EB47-9D60-9BBC355BC12D}"/>
              </a:ext>
            </a:extLst>
          </p:cNvPr>
          <p:cNvSpPr>
            <a:spLocks noGrp="1"/>
          </p:cNvSpPr>
          <p:nvPr>
            <p:ph type="sldNum" sz="quarter" idx="4"/>
          </p:nvPr>
        </p:nvSpPr>
        <p:spPr/>
        <p:txBody>
          <a:bodyPr/>
          <a:lstStyle/>
          <a:p>
            <a:fld id="{7AD96CEF-24A8-C74F-A613-1FCB7E72B116}" type="slidenum">
              <a:rPr lang="uk-UA" smtClean="0"/>
              <a:pPr/>
              <a:t>29</a:t>
            </a:fld>
            <a:endParaRPr lang="uk-UA" dirty="0"/>
          </a:p>
        </p:txBody>
      </p:sp>
      <p:pic>
        <p:nvPicPr>
          <p:cNvPr id="4098" name="Picture 2" descr="fodv 2906">
            <a:extLst>
              <a:ext uri="{FF2B5EF4-FFF2-40B4-BE49-F238E27FC236}">
                <a16:creationId xmlns:a16="http://schemas.microsoft.com/office/drawing/2014/main" id="{8705E528-5DF3-CD4F-85AB-D2A9ED325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171" y="3319818"/>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3AAD309C-9681-B646-97DF-2FBC41177B1B}"/>
              </a:ext>
            </a:extLst>
          </p:cNvPr>
          <p:cNvSpPr/>
          <p:nvPr/>
        </p:nvSpPr>
        <p:spPr>
          <a:xfrm>
            <a:off x="5592171" y="3070746"/>
            <a:ext cx="3592774" cy="863628"/>
          </a:xfrm>
          <a:prstGeom prst="wedgeEllipseCallout">
            <a:avLst>
              <a:gd name="adj1" fmla="val -46799"/>
              <a:gd name="adj2" fmla="val 8620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Start with only one airline and one airport</a:t>
            </a:r>
          </a:p>
        </p:txBody>
      </p:sp>
    </p:spTree>
    <p:extLst>
      <p:ext uri="{BB962C8B-B14F-4D97-AF65-F5344CB8AC3E}">
        <p14:creationId xmlns:p14="http://schemas.microsoft.com/office/powerpoint/2010/main" val="237079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B1A7-8D12-DD4D-AD1B-8F9FD57719FE}"/>
              </a:ext>
            </a:extLst>
          </p:cNvPr>
          <p:cNvSpPr>
            <a:spLocks noGrp="1"/>
          </p:cNvSpPr>
          <p:nvPr>
            <p:ph type="title"/>
          </p:nvPr>
        </p:nvSpPr>
        <p:spPr/>
        <p:txBody>
          <a:bodyPr/>
          <a:lstStyle/>
          <a:p>
            <a:r>
              <a:rPr lang="en-US" dirty="0"/>
              <a:t>How to assess a tool?</a:t>
            </a:r>
          </a:p>
        </p:txBody>
      </p:sp>
      <p:sp>
        <p:nvSpPr>
          <p:cNvPr id="3" name="Text Placeholder 2">
            <a:extLst>
              <a:ext uri="{FF2B5EF4-FFF2-40B4-BE49-F238E27FC236}">
                <a16:creationId xmlns:a16="http://schemas.microsoft.com/office/drawing/2014/main" id="{2B07D72E-AE6A-0B47-BB80-1584245AF541}"/>
              </a:ext>
            </a:extLst>
          </p:cNvPr>
          <p:cNvSpPr>
            <a:spLocks noGrp="1"/>
          </p:cNvSpPr>
          <p:nvPr>
            <p:ph type="body" idx="1"/>
          </p:nvPr>
        </p:nvSpPr>
        <p:spPr/>
        <p:txBody>
          <a:bodyPr/>
          <a:lstStyle/>
          <a:p>
            <a:r>
              <a:rPr lang="en-US" dirty="0"/>
              <a:t>We can assess any new approach through some principles.</a:t>
            </a:r>
          </a:p>
          <a:p>
            <a:r>
              <a:rPr lang="en-US" dirty="0"/>
              <a:t>These principles roughly break down by </a:t>
            </a:r>
          </a:p>
          <a:p>
            <a:pPr lvl="1"/>
            <a:r>
              <a:rPr lang="en-US" dirty="0"/>
              <a:t>how reproducible the visualizations are</a:t>
            </a:r>
          </a:p>
          <a:p>
            <a:pPr lvl="1"/>
            <a:r>
              <a:rPr lang="en-US" dirty="0"/>
              <a:t>how easy it is to rapidly explore the data</a:t>
            </a:r>
          </a:p>
          <a:p>
            <a:pPr lvl="1"/>
            <a:r>
              <a:rPr lang="en-US" dirty="0"/>
              <a:t>to what extent the visual appearance of the output can be tweaked</a:t>
            </a:r>
          </a:p>
        </p:txBody>
      </p:sp>
      <p:sp>
        <p:nvSpPr>
          <p:cNvPr id="4" name="Slide Number Placeholder 3">
            <a:extLst>
              <a:ext uri="{FF2B5EF4-FFF2-40B4-BE49-F238E27FC236}">
                <a16:creationId xmlns:a16="http://schemas.microsoft.com/office/drawing/2014/main" id="{3C79CCAD-D5D1-0843-9183-65CBB1BA73CF}"/>
              </a:ext>
            </a:extLst>
          </p:cNvPr>
          <p:cNvSpPr>
            <a:spLocks noGrp="1"/>
          </p:cNvSpPr>
          <p:nvPr>
            <p:ph type="sldNum" sz="quarter" idx="4"/>
          </p:nvPr>
        </p:nvSpPr>
        <p:spPr/>
        <p:txBody>
          <a:bodyPr/>
          <a:lstStyle/>
          <a:p>
            <a:fld id="{7AD96CEF-24A8-C74F-A613-1FCB7E72B116}" type="slidenum">
              <a:rPr lang="uk-UA" smtClean="0"/>
              <a:pPr/>
              <a:t>3</a:t>
            </a:fld>
            <a:endParaRPr lang="uk-UA" dirty="0"/>
          </a:p>
        </p:txBody>
      </p:sp>
    </p:spTree>
    <p:extLst>
      <p:ext uri="{BB962C8B-B14F-4D97-AF65-F5344CB8AC3E}">
        <p14:creationId xmlns:p14="http://schemas.microsoft.com/office/powerpoint/2010/main" val="361104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B2C9-0FC9-CA46-B7E7-CB7DAA64DEE8}"/>
              </a:ext>
            </a:extLst>
          </p:cNvPr>
          <p:cNvSpPr>
            <a:spLocks noGrp="1"/>
          </p:cNvSpPr>
          <p:nvPr>
            <p:ph type="title"/>
          </p:nvPr>
        </p:nvSpPr>
        <p:spPr/>
        <p:txBody>
          <a:bodyPr/>
          <a:lstStyle/>
          <a:p>
            <a:r>
              <a:rPr lang="en-US" dirty="0"/>
              <a:t>Then 10 airlines and 3 airports at once</a:t>
            </a:r>
          </a:p>
        </p:txBody>
      </p:sp>
      <p:sp>
        <p:nvSpPr>
          <p:cNvPr id="3" name="Text Placeholder 2">
            <a:extLst>
              <a:ext uri="{FF2B5EF4-FFF2-40B4-BE49-F238E27FC236}">
                <a16:creationId xmlns:a16="http://schemas.microsoft.com/office/drawing/2014/main" id="{AC65FEFB-C533-A042-B0CB-CCE194A70E06}"/>
              </a:ext>
            </a:extLst>
          </p:cNvPr>
          <p:cNvSpPr>
            <a:spLocks noGrp="1"/>
          </p:cNvSpPr>
          <p:nvPr>
            <p:ph type="body" idx="1"/>
          </p:nvPr>
        </p:nvSpPr>
        <p:spPr/>
        <p:txBody>
          <a:bodyPr/>
          <a:lstStyle/>
          <a:p>
            <a:r>
              <a:rPr lang="en-US" dirty="0"/>
              <a:t>Multi-panel plot for each airport and airline</a:t>
            </a:r>
          </a:p>
        </p:txBody>
      </p:sp>
      <p:sp>
        <p:nvSpPr>
          <p:cNvPr id="4" name="Slide Number Placeholder 3">
            <a:extLst>
              <a:ext uri="{FF2B5EF4-FFF2-40B4-BE49-F238E27FC236}">
                <a16:creationId xmlns:a16="http://schemas.microsoft.com/office/drawing/2014/main" id="{F009D285-8AF1-6B4C-8344-0321A2E14ADA}"/>
              </a:ext>
            </a:extLst>
          </p:cNvPr>
          <p:cNvSpPr>
            <a:spLocks noGrp="1"/>
          </p:cNvSpPr>
          <p:nvPr>
            <p:ph type="sldNum" sz="quarter" idx="4"/>
          </p:nvPr>
        </p:nvSpPr>
        <p:spPr/>
        <p:txBody>
          <a:bodyPr/>
          <a:lstStyle/>
          <a:p>
            <a:fld id="{7AD96CEF-24A8-C74F-A613-1FCB7E72B116}" type="slidenum">
              <a:rPr lang="uk-UA" smtClean="0"/>
              <a:pPr/>
              <a:t>30</a:t>
            </a:fld>
            <a:endParaRPr lang="uk-UA" dirty="0"/>
          </a:p>
        </p:txBody>
      </p:sp>
      <p:pic>
        <p:nvPicPr>
          <p:cNvPr id="5" name="Picture 4">
            <a:extLst>
              <a:ext uri="{FF2B5EF4-FFF2-40B4-BE49-F238E27FC236}">
                <a16:creationId xmlns:a16="http://schemas.microsoft.com/office/drawing/2014/main" id="{5996BFF5-1600-A048-993E-CDCB18DE1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19240"/>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17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8CA5-E6AD-1E42-876B-19BA86F4AEBA}"/>
              </a:ext>
            </a:extLst>
          </p:cNvPr>
          <p:cNvSpPr>
            <a:spLocks noGrp="1"/>
          </p:cNvSpPr>
          <p:nvPr>
            <p:ph type="title"/>
          </p:nvPr>
        </p:nvSpPr>
        <p:spPr/>
        <p:txBody>
          <a:bodyPr/>
          <a:lstStyle/>
          <a:p>
            <a:r>
              <a:rPr lang="en-US" dirty="0"/>
              <a:t>Make Your Figures Memorable</a:t>
            </a:r>
          </a:p>
        </p:txBody>
      </p:sp>
      <p:sp>
        <p:nvSpPr>
          <p:cNvPr id="3" name="Text Placeholder 2">
            <a:extLst>
              <a:ext uri="{FF2B5EF4-FFF2-40B4-BE49-F238E27FC236}">
                <a16:creationId xmlns:a16="http://schemas.microsoft.com/office/drawing/2014/main" id="{EA3117B2-567E-C747-82E1-1AD4225B7739}"/>
              </a:ext>
            </a:extLst>
          </p:cNvPr>
          <p:cNvSpPr>
            <a:spLocks noGrp="1"/>
          </p:cNvSpPr>
          <p:nvPr>
            <p:ph type="body" idx="1"/>
          </p:nvPr>
        </p:nvSpPr>
        <p:spPr/>
        <p:txBody>
          <a:bodyPr/>
          <a:lstStyle/>
          <a:p>
            <a:r>
              <a:rPr lang="en-US" dirty="0"/>
              <a:t>Simple is good, but people may easily forget something common. </a:t>
            </a:r>
          </a:p>
        </p:txBody>
      </p:sp>
      <p:sp>
        <p:nvSpPr>
          <p:cNvPr id="4" name="Slide Number Placeholder 3">
            <a:extLst>
              <a:ext uri="{FF2B5EF4-FFF2-40B4-BE49-F238E27FC236}">
                <a16:creationId xmlns:a16="http://schemas.microsoft.com/office/drawing/2014/main" id="{8259A665-82B0-D344-A7A2-AEC8B974796C}"/>
              </a:ext>
            </a:extLst>
          </p:cNvPr>
          <p:cNvSpPr>
            <a:spLocks noGrp="1"/>
          </p:cNvSpPr>
          <p:nvPr>
            <p:ph type="sldNum" sz="quarter" idx="4"/>
          </p:nvPr>
        </p:nvSpPr>
        <p:spPr/>
        <p:txBody>
          <a:bodyPr/>
          <a:lstStyle/>
          <a:p>
            <a:fld id="{7AD96CEF-24A8-C74F-A613-1FCB7E72B116}" type="slidenum">
              <a:rPr lang="uk-UA" smtClean="0"/>
              <a:pPr/>
              <a:t>31</a:t>
            </a:fld>
            <a:endParaRPr lang="uk-UA" dirty="0"/>
          </a:p>
        </p:txBody>
      </p:sp>
      <p:pic>
        <p:nvPicPr>
          <p:cNvPr id="6146" name="Picture 2" descr="fodv 2908">
            <a:extLst>
              <a:ext uri="{FF2B5EF4-FFF2-40B4-BE49-F238E27FC236}">
                <a16:creationId xmlns:a16="http://schemas.microsoft.com/office/drawing/2014/main" id="{28E54E22-AEFE-5B49-8B7A-E6E26EDDF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58" y="2937529"/>
            <a:ext cx="7094518" cy="354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890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F817-3A2B-6742-9FE3-6F3C5C2C2C89}"/>
              </a:ext>
            </a:extLst>
          </p:cNvPr>
          <p:cNvSpPr>
            <a:spLocks noGrp="1"/>
          </p:cNvSpPr>
          <p:nvPr>
            <p:ph type="title"/>
          </p:nvPr>
        </p:nvSpPr>
        <p:spPr/>
        <p:txBody>
          <a:bodyPr/>
          <a:lstStyle/>
          <a:p>
            <a:r>
              <a:rPr lang="en-US" dirty="0"/>
              <a:t>A modified “bar plot”</a:t>
            </a:r>
          </a:p>
        </p:txBody>
      </p:sp>
      <p:sp>
        <p:nvSpPr>
          <p:cNvPr id="3" name="Text Placeholder 2">
            <a:extLst>
              <a:ext uri="{FF2B5EF4-FFF2-40B4-BE49-F238E27FC236}">
                <a16:creationId xmlns:a16="http://schemas.microsoft.com/office/drawing/2014/main" id="{B59824B1-FDB1-1E45-8CD5-D39B5004D442}"/>
              </a:ext>
            </a:extLst>
          </p:cNvPr>
          <p:cNvSpPr>
            <a:spLocks noGrp="1"/>
          </p:cNvSpPr>
          <p:nvPr>
            <p:ph type="body" idx="1"/>
          </p:nvPr>
        </p:nvSpPr>
        <p:spPr/>
        <p:txBody>
          <a:bodyPr/>
          <a:lstStyle/>
          <a:p>
            <a:r>
              <a:rPr lang="en-US" dirty="0"/>
              <a:t>Strike a balance between the two extremes and make our figures both memorable and clear.</a:t>
            </a:r>
          </a:p>
          <a:p>
            <a:r>
              <a:rPr lang="en-US" dirty="0"/>
              <a:t>Memorability is not a concern for publications, but carry importance for other venues such as blogs.</a:t>
            </a:r>
          </a:p>
          <a:p>
            <a:endParaRPr lang="en-US" dirty="0"/>
          </a:p>
        </p:txBody>
      </p:sp>
      <p:sp>
        <p:nvSpPr>
          <p:cNvPr id="4" name="Slide Number Placeholder 3">
            <a:extLst>
              <a:ext uri="{FF2B5EF4-FFF2-40B4-BE49-F238E27FC236}">
                <a16:creationId xmlns:a16="http://schemas.microsoft.com/office/drawing/2014/main" id="{D5C90133-A0A7-F448-AADC-99F657A7859B}"/>
              </a:ext>
            </a:extLst>
          </p:cNvPr>
          <p:cNvSpPr>
            <a:spLocks noGrp="1"/>
          </p:cNvSpPr>
          <p:nvPr>
            <p:ph type="sldNum" sz="quarter" idx="4"/>
          </p:nvPr>
        </p:nvSpPr>
        <p:spPr/>
        <p:txBody>
          <a:bodyPr/>
          <a:lstStyle/>
          <a:p>
            <a:fld id="{7AD96CEF-24A8-C74F-A613-1FCB7E72B116}" type="slidenum">
              <a:rPr lang="uk-UA" smtClean="0"/>
              <a:pPr/>
              <a:t>32</a:t>
            </a:fld>
            <a:endParaRPr lang="uk-UA" dirty="0"/>
          </a:p>
        </p:txBody>
      </p:sp>
      <p:pic>
        <p:nvPicPr>
          <p:cNvPr id="7170" name="Picture 2" descr="fodv 2909">
            <a:extLst>
              <a:ext uri="{FF2B5EF4-FFF2-40B4-BE49-F238E27FC236}">
                <a16:creationId xmlns:a16="http://schemas.microsoft.com/office/drawing/2014/main" id="{22092A3A-5DD6-1E49-A5EA-CE55C9C6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711" y="3510888"/>
            <a:ext cx="6680578" cy="334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7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F756-AE44-C044-913C-A111E6E86345}"/>
              </a:ext>
            </a:extLst>
          </p:cNvPr>
          <p:cNvSpPr>
            <a:spLocks noGrp="1"/>
          </p:cNvSpPr>
          <p:nvPr>
            <p:ph type="title"/>
          </p:nvPr>
        </p:nvSpPr>
        <p:spPr/>
        <p:txBody>
          <a:bodyPr/>
          <a:lstStyle/>
          <a:p>
            <a:r>
              <a:rPr lang="en-US" dirty="0"/>
              <a:t>Be Consistent but Don’t Be Repetitive</a:t>
            </a:r>
          </a:p>
        </p:txBody>
      </p:sp>
      <p:sp>
        <p:nvSpPr>
          <p:cNvPr id="3" name="Text Placeholder 2">
            <a:extLst>
              <a:ext uri="{FF2B5EF4-FFF2-40B4-BE49-F238E27FC236}">
                <a16:creationId xmlns:a16="http://schemas.microsoft.com/office/drawing/2014/main" id="{31275E47-F84E-2549-92EA-CE8F7EB5F9DC}"/>
              </a:ext>
            </a:extLst>
          </p:cNvPr>
          <p:cNvSpPr>
            <a:spLocks noGrp="1"/>
          </p:cNvSpPr>
          <p:nvPr>
            <p:ph type="body" idx="1"/>
          </p:nvPr>
        </p:nvSpPr>
        <p:spPr/>
        <p:txBody>
          <a:bodyPr/>
          <a:lstStyle/>
          <a:p>
            <a:r>
              <a:rPr lang="en-US" dirty="0"/>
              <a:t>Using a consistent visual language does not mean everything should look exactly the same. </a:t>
            </a:r>
          </a:p>
          <a:p>
            <a:r>
              <a:rPr lang="en-US" dirty="0"/>
              <a:t>It is important that figures describing different analyses look visually distinct, so that your audience can easily recognize where one analysis ends and another one starts.</a:t>
            </a:r>
          </a:p>
          <a:p>
            <a:r>
              <a:rPr lang="en-US" dirty="0"/>
              <a:t>Use different visualization approaches for different parts of the overarching story. </a:t>
            </a:r>
          </a:p>
          <a:p>
            <a:pPr lvl="1"/>
            <a:r>
              <a:rPr lang="en-US" dirty="0"/>
              <a:t>If you have used a bar plot already, next use a scatterplot, or a boxplot, or a line plot.</a:t>
            </a:r>
          </a:p>
        </p:txBody>
      </p:sp>
      <p:sp>
        <p:nvSpPr>
          <p:cNvPr id="4" name="Slide Number Placeholder 3">
            <a:extLst>
              <a:ext uri="{FF2B5EF4-FFF2-40B4-BE49-F238E27FC236}">
                <a16:creationId xmlns:a16="http://schemas.microsoft.com/office/drawing/2014/main" id="{57B35E86-AD84-D044-9E7E-4D9933A76DDB}"/>
              </a:ext>
            </a:extLst>
          </p:cNvPr>
          <p:cNvSpPr>
            <a:spLocks noGrp="1"/>
          </p:cNvSpPr>
          <p:nvPr>
            <p:ph type="sldNum" sz="quarter" idx="4"/>
          </p:nvPr>
        </p:nvSpPr>
        <p:spPr/>
        <p:txBody>
          <a:bodyPr/>
          <a:lstStyle/>
          <a:p>
            <a:fld id="{7AD96CEF-24A8-C74F-A613-1FCB7E72B116}" type="slidenum">
              <a:rPr lang="uk-UA" smtClean="0"/>
              <a:pPr/>
              <a:t>33</a:t>
            </a:fld>
            <a:endParaRPr lang="uk-UA" dirty="0"/>
          </a:p>
        </p:txBody>
      </p:sp>
    </p:spTree>
    <p:extLst>
      <p:ext uri="{BB962C8B-B14F-4D97-AF65-F5344CB8AC3E}">
        <p14:creationId xmlns:p14="http://schemas.microsoft.com/office/powerpoint/2010/main" val="3611249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74C1-41F7-ED4D-B5D9-F2AB12363C42}"/>
              </a:ext>
            </a:extLst>
          </p:cNvPr>
          <p:cNvSpPr>
            <a:spLocks noGrp="1"/>
          </p:cNvSpPr>
          <p:nvPr>
            <p:ph type="title"/>
          </p:nvPr>
        </p:nvSpPr>
        <p:spPr/>
        <p:txBody>
          <a:bodyPr/>
          <a:lstStyle/>
          <a:p>
            <a:r>
              <a:rPr lang="en-US" dirty="0"/>
              <a:t>Repetitive visualization example</a:t>
            </a:r>
          </a:p>
        </p:txBody>
      </p:sp>
      <p:sp>
        <p:nvSpPr>
          <p:cNvPr id="3" name="Text Placeholder 2">
            <a:extLst>
              <a:ext uri="{FF2B5EF4-FFF2-40B4-BE49-F238E27FC236}">
                <a16:creationId xmlns:a16="http://schemas.microsoft.com/office/drawing/2014/main" id="{95670BD2-39DA-A84A-A1BE-2FF328B001D9}"/>
              </a:ext>
            </a:extLst>
          </p:cNvPr>
          <p:cNvSpPr>
            <a:spLocks noGrp="1"/>
          </p:cNvSpPr>
          <p:nvPr>
            <p:ph type="body" idx="1"/>
          </p:nvPr>
        </p:nvSpPr>
        <p:spPr/>
        <p:txBody>
          <a:bodyPr/>
          <a:lstStyle/>
          <a:p>
            <a:r>
              <a:rPr lang="en-US" dirty="0"/>
              <a:t>Uses consistent visual language, but all the subfigures use the same type of visualization (bar plots). </a:t>
            </a:r>
          </a:p>
          <a:p>
            <a:r>
              <a:rPr lang="en-US" dirty="0"/>
              <a:t>This makes it difficult for the reader to process that parts (a), (b), and (c) show entirely different results. </a:t>
            </a:r>
          </a:p>
        </p:txBody>
      </p:sp>
      <p:sp>
        <p:nvSpPr>
          <p:cNvPr id="4" name="Slide Number Placeholder 3">
            <a:extLst>
              <a:ext uri="{FF2B5EF4-FFF2-40B4-BE49-F238E27FC236}">
                <a16:creationId xmlns:a16="http://schemas.microsoft.com/office/drawing/2014/main" id="{05E88049-F780-7447-B90A-215D4899E71F}"/>
              </a:ext>
            </a:extLst>
          </p:cNvPr>
          <p:cNvSpPr>
            <a:spLocks noGrp="1"/>
          </p:cNvSpPr>
          <p:nvPr>
            <p:ph type="sldNum" sz="quarter" idx="4"/>
          </p:nvPr>
        </p:nvSpPr>
        <p:spPr/>
        <p:txBody>
          <a:bodyPr/>
          <a:lstStyle/>
          <a:p>
            <a:fld id="{7AD96CEF-24A8-C74F-A613-1FCB7E72B116}" type="slidenum">
              <a:rPr lang="uk-UA" smtClean="0"/>
              <a:pPr/>
              <a:t>34</a:t>
            </a:fld>
            <a:endParaRPr lang="uk-UA" dirty="0"/>
          </a:p>
        </p:txBody>
      </p:sp>
      <p:pic>
        <p:nvPicPr>
          <p:cNvPr id="8194" name="Picture 2" descr="fodv 2910">
            <a:extLst>
              <a:ext uri="{FF2B5EF4-FFF2-40B4-BE49-F238E27FC236}">
                <a16:creationId xmlns:a16="http://schemas.microsoft.com/office/drawing/2014/main" id="{D2109BFA-2A17-284D-B287-CDC81BA05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528" y="3638484"/>
            <a:ext cx="4203510" cy="315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3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AEE0B-6D3D-8541-9B78-36F53D73678E}"/>
              </a:ext>
            </a:extLst>
          </p:cNvPr>
          <p:cNvSpPr>
            <a:spLocks noGrp="1"/>
          </p:cNvSpPr>
          <p:nvPr>
            <p:ph type="title"/>
          </p:nvPr>
        </p:nvSpPr>
        <p:spPr/>
        <p:txBody>
          <a:bodyPr/>
          <a:lstStyle/>
          <a:p>
            <a:r>
              <a:rPr lang="en-US" dirty="0"/>
              <a:t>Diversify plot types to hold attention</a:t>
            </a:r>
          </a:p>
        </p:txBody>
      </p:sp>
      <p:sp>
        <p:nvSpPr>
          <p:cNvPr id="3" name="Text Placeholder 2">
            <a:extLst>
              <a:ext uri="{FF2B5EF4-FFF2-40B4-BE49-F238E27FC236}">
                <a16:creationId xmlns:a16="http://schemas.microsoft.com/office/drawing/2014/main" id="{DACB4348-2C76-1F46-8F3B-6B858590BD3D}"/>
              </a:ext>
            </a:extLst>
          </p:cNvPr>
          <p:cNvSpPr>
            <a:spLocks noGrp="1"/>
          </p:cNvSpPr>
          <p:nvPr>
            <p:ph type="body" idx="1"/>
          </p:nvPr>
        </p:nvSpPr>
        <p:spPr/>
        <p:txBody>
          <a:bodyPr/>
          <a:lstStyle/>
          <a:p>
            <a:r>
              <a:rPr lang="en-US" dirty="0"/>
              <a:t>Avoid repetition even for the same raw data</a:t>
            </a:r>
          </a:p>
          <a:p>
            <a:pPr lvl="1"/>
            <a:r>
              <a:rPr lang="en-US" dirty="0"/>
              <a:t>Facebook vs. other tech companies from the same data source</a:t>
            </a:r>
          </a:p>
        </p:txBody>
      </p:sp>
      <p:sp>
        <p:nvSpPr>
          <p:cNvPr id="4" name="Slide Number Placeholder 3">
            <a:extLst>
              <a:ext uri="{FF2B5EF4-FFF2-40B4-BE49-F238E27FC236}">
                <a16:creationId xmlns:a16="http://schemas.microsoft.com/office/drawing/2014/main" id="{C6CCB580-EB04-064B-877B-328119664B0C}"/>
              </a:ext>
            </a:extLst>
          </p:cNvPr>
          <p:cNvSpPr>
            <a:spLocks noGrp="1"/>
          </p:cNvSpPr>
          <p:nvPr>
            <p:ph type="sldNum" sz="quarter" idx="4"/>
          </p:nvPr>
        </p:nvSpPr>
        <p:spPr/>
        <p:txBody>
          <a:bodyPr/>
          <a:lstStyle/>
          <a:p>
            <a:fld id="{7AD96CEF-24A8-C74F-A613-1FCB7E72B116}" type="slidenum">
              <a:rPr lang="uk-UA" smtClean="0"/>
              <a:pPr/>
              <a:t>35</a:t>
            </a:fld>
            <a:endParaRPr lang="uk-UA" dirty="0"/>
          </a:p>
        </p:txBody>
      </p:sp>
      <p:pic>
        <p:nvPicPr>
          <p:cNvPr id="9218" name="Picture 2" descr="fodv 2911">
            <a:extLst>
              <a:ext uri="{FF2B5EF4-FFF2-40B4-BE49-F238E27FC236}">
                <a16:creationId xmlns:a16="http://schemas.microsoft.com/office/drawing/2014/main" id="{36D233D1-CE9F-7942-B271-A898219B5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 y="2830284"/>
            <a:ext cx="4027715" cy="40277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odv 2912">
            <a:extLst>
              <a:ext uri="{FF2B5EF4-FFF2-40B4-BE49-F238E27FC236}">
                <a16:creationId xmlns:a16="http://schemas.microsoft.com/office/drawing/2014/main" id="{CF86CB1A-8CEE-0346-92D4-80A24DA77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910" y="2830285"/>
            <a:ext cx="4026090" cy="402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8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CAE9-B78A-214B-9748-AF68A66E0F4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31153AB-BD9B-264C-9891-780C05D816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81BAA2-A2D5-FB4E-9E93-C95D26462A41}"/>
              </a:ext>
            </a:extLst>
          </p:cNvPr>
          <p:cNvSpPr>
            <a:spLocks noGrp="1"/>
          </p:cNvSpPr>
          <p:nvPr>
            <p:ph type="sldNum" sz="quarter" idx="4"/>
          </p:nvPr>
        </p:nvSpPr>
        <p:spPr/>
        <p:txBody>
          <a:bodyPr/>
          <a:lstStyle/>
          <a:p>
            <a:fld id="{7AD96CEF-24A8-C74F-A613-1FCB7E72B116}" type="slidenum">
              <a:rPr lang="uk-UA" smtClean="0"/>
              <a:pPr/>
              <a:t>36</a:t>
            </a:fld>
            <a:endParaRPr lang="uk-UA" dirty="0"/>
          </a:p>
        </p:txBody>
      </p:sp>
      <p:pic>
        <p:nvPicPr>
          <p:cNvPr id="10242" name="Picture 2" descr="Obama Mic Drop GIFs - Get the best GIF on GIPHY">
            <a:extLst>
              <a:ext uri="{FF2B5EF4-FFF2-40B4-BE49-F238E27FC236}">
                <a16:creationId xmlns:a16="http://schemas.microsoft.com/office/drawing/2014/main" id="{F4D44194-CF5B-A642-BAD2-8C9BC724E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159000"/>
            <a:ext cx="46482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233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5268-E4B8-6047-862D-2A4478C88105}"/>
              </a:ext>
            </a:extLst>
          </p:cNvPr>
          <p:cNvSpPr>
            <a:spLocks noGrp="1"/>
          </p:cNvSpPr>
          <p:nvPr>
            <p:ph type="title"/>
          </p:nvPr>
        </p:nvSpPr>
        <p:spPr/>
        <p:txBody>
          <a:bodyPr/>
          <a:lstStyle/>
          <a:p>
            <a:r>
              <a:rPr lang="en-US" dirty="0"/>
              <a:t>Reproducibility and Repeatability</a:t>
            </a:r>
          </a:p>
        </p:txBody>
      </p:sp>
      <p:sp>
        <p:nvSpPr>
          <p:cNvPr id="3" name="Text Placeholder 2">
            <a:extLst>
              <a:ext uri="{FF2B5EF4-FFF2-40B4-BE49-F238E27FC236}">
                <a16:creationId xmlns:a16="http://schemas.microsoft.com/office/drawing/2014/main" id="{8412B074-559C-B94B-9DB2-0863AF92A769}"/>
              </a:ext>
            </a:extLst>
          </p:cNvPr>
          <p:cNvSpPr>
            <a:spLocks noGrp="1"/>
          </p:cNvSpPr>
          <p:nvPr>
            <p:ph type="body" idx="1"/>
          </p:nvPr>
        </p:nvSpPr>
        <p:spPr>
          <a:xfrm>
            <a:off x="457200" y="1643200"/>
            <a:ext cx="8577617" cy="4391281"/>
          </a:xfrm>
        </p:spPr>
        <p:txBody>
          <a:bodyPr/>
          <a:lstStyle/>
          <a:p>
            <a:r>
              <a:rPr lang="en-US" dirty="0"/>
              <a:t>A work is </a:t>
            </a:r>
            <a:r>
              <a:rPr lang="en-US" dirty="0">
                <a:solidFill>
                  <a:schemeClr val="accent6">
                    <a:lumMod val="75000"/>
                  </a:schemeClr>
                </a:solidFill>
              </a:rPr>
              <a:t>reproducible</a:t>
            </a:r>
            <a:r>
              <a:rPr lang="en-US" dirty="0"/>
              <a:t> if the overarching scientific finding of the work will remain unchanged if a different research group performs the same type of study.</a:t>
            </a:r>
          </a:p>
          <a:p>
            <a:pPr lvl="1"/>
            <a:r>
              <a:rPr lang="en-US" dirty="0"/>
              <a:t>A drug being tested by two different group and results remain the same</a:t>
            </a:r>
          </a:p>
          <a:p>
            <a:r>
              <a:rPr lang="en-US" dirty="0"/>
              <a:t>A work is repeatable if very similar or identical measurements can be obtained by the same person repeating the exact same measurement procedure on the same equipment.</a:t>
            </a:r>
          </a:p>
          <a:p>
            <a:pPr lvl="1"/>
            <a:r>
              <a:rPr lang="en-US" dirty="0"/>
              <a:t>Me weighing my cat in two different occasions on the same scale and finding it 9lbs.</a:t>
            </a:r>
          </a:p>
        </p:txBody>
      </p:sp>
      <p:sp>
        <p:nvSpPr>
          <p:cNvPr id="4" name="Slide Number Placeholder 3">
            <a:extLst>
              <a:ext uri="{FF2B5EF4-FFF2-40B4-BE49-F238E27FC236}">
                <a16:creationId xmlns:a16="http://schemas.microsoft.com/office/drawing/2014/main" id="{35B95569-D303-C34E-A460-21F683528336}"/>
              </a:ext>
            </a:extLst>
          </p:cNvPr>
          <p:cNvSpPr>
            <a:spLocks noGrp="1"/>
          </p:cNvSpPr>
          <p:nvPr>
            <p:ph type="sldNum" sz="quarter" idx="4"/>
          </p:nvPr>
        </p:nvSpPr>
        <p:spPr/>
        <p:txBody>
          <a:bodyPr/>
          <a:lstStyle/>
          <a:p>
            <a:fld id="{7AD96CEF-24A8-C74F-A613-1FCB7E72B116}" type="slidenum">
              <a:rPr lang="uk-UA" smtClean="0"/>
              <a:pPr/>
              <a:t>4</a:t>
            </a:fld>
            <a:endParaRPr lang="uk-UA" dirty="0"/>
          </a:p>
        </p:txBody>
      </p:sp>
    </p:spTree>
    <p:extLst>
      <p:ext uri="{BB962C8B-B14F-4D97-AF65-F5344CB8AC3E}">
        <p14:creationId xmlns:p14="http://schemas.microsoft.com/office/powerpoint/2010/main" val="206425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B7A2-4D4D-E64B-AC67-DF4C06BD13E1}"/>
              </a:ext>
            </a:extLst>
          </p:cNvPr>
          <p:cNvSpPr>
            <a:spLocks noGrp="1"/>
          </p:cNvSpPr>
          <p:nvPr>
            <p:ph type="title"/>
          </p:nvPr>
        </p:nvSpPr>
        <p:spPr/>
        <p:txBody>
          <a:bodyPr/>
          <a:lstStyle/>
          <a:p>
            <a:r>
              <a:rPr lang="en-US" dirty="0"/>
              <a:t>Reproducibility in visualization</a:t>
            </a:r>
          </a:p>
        </p:txBody>
      </p:sp>
      <p:sp>
        <p:nvSpPr>
          <p:cNvPr id="3" name="Text Placeholder 2">
            <a:extLst>
              <a:ext uri="{FF2B5EF4-FFF2-40B4-BE49-F238E27FC236}">
                <a16:creationId xmlns:a16="http://schemas.microsoft.com/office/drawing/2014/main" id="{B8843821-8D8A-1246-A864-07FF560027A5}"/>
              </a:ext>
            </a:extLst>
          </p:cNvPr>
          <p:cNvSpPr>
            <a:spLocks noGrp="1"/>
          </p:cNvSpPr>
          <p:nvPr>
            <p:ph type="body" idx="1"/>
          </p:nvPr>
        </p:nvSpPr>
        <p:spPr/>
        <p:txBody>
          <a:bodyPr/>
          <a:lstStyle/>
          <a:p>
            <a:r>
              <a:rPr lang="en-US" dirty="0"/>
              <a:t>A visualization is reproducible if the plotted data is available and any data transformations that may have been applied before plotting are exactly specified.</a:t>
            </a:r>
          </a:p>
          <a:p>
            <a:pPr lvl="1"/>
            <a:r>
              <a:rPr lang="en-US" dirty="0"/>
              <a:t>If you make a figure and then share the exact data that you plotted, then anyone else can prepare a figure that looks substantially similar. </a:t>
            </a:r>
          </a:p>
          <a:p>
            <a:pPr lvl="1"/>
            <a:r>
              <a:rPr lang="en-US" dirty="0"/>
              <a:t>Fonts or colors or point sizes may differ, so the figures may not be exactly identical, but two figures convey the same message and therefore are reproductions of each other.</a:t>
            </a:r>
          </a:p>
        </p:txBody>
      </p:sp>
      <p:sp>
        <p:nvSpPr>
          <p:cNvPr id="4" name="Slide Number Placeholder 3">
            <a:extLst>
              <a:ext uri="{FF2B5EF4-FFF2-40B4-BE49-F238E27FC236}">
                <a16:creationId xmlns:a16="http://schemas.microsoft.com/office/drawing/2014/main" id="{522784A3-EB76-D048-96FA-D024914BA14E}"/>
              </a:ext>
            </a:extLst>
          </p:cNvPr>
          <p:cNvSpPr>
            <a:spLocks noGrp="1"/>
          </p:cNvSpPr>
          <p:nvPr>
            <p:ph type="sldNum" sz="quarter" idx="4"/>
          </p:nvPr>
        </p:nvSpPr>
        <p:spPr/>
        <p:txBody>
          <a:bodyPr/>
          <a:lstStyle/>
          <a:p>
            <a:fld id="{7AD96CEF-24A8-C74F-A613-1FCB7E72B116}" type="slidenum">
              <a:rPr lang="uk-UA" smtClean="0"/>
              <a:pPr/>
              <a:t>5</a:t>
            </a:fld>
            <a:endParaRPr lang="uk-UA" dirty="0"/>
          </a:p>
        </p:txBody>
      </p:sp>
    </p:spTree>
    <p:extLst>
      <p:ext uri="{BB962C8B-B14F-4D97-AF65-F5344CB8AC3E}">
        <p14:creationId xmlns:p14="http://schemas.microsoft.com/office/powerpoint/2010/main" val="3933012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A03E-9EFD-2042-9D86-C70F0F044E52}"/>
              </a:ext>
            </a:extLst>
          </p:cNvPr>
          <p:cNvSpPr>
            <a:spLocks noGrp="1"/>
          </p:cNvSpPr>
          <p:nvPr>
            <p:ph type="title"/>
          </p:nvPr>
        </p:nvSpPr>
        <p:spPr/>
        <p:txBody>
          <a:bodyPr/>
          <a:lstStyle/>
          <a:p>
            <a:r>
              <a:rPr lang="en-US" dirty="0"/>
              <a:t>Repeatability in visualization</a:t>
            </a:r>
          </a:p>
        </p:txBody>
      </p:sp>
      <p:sp>
        <p:nvSpPr>
          <p:cNvPr id="3" name="Text Placeholder 2">
            <a:extLst>
              <a:ext uri="{FF2B5EF4-FFF2-40B4-BE49-F238E27FC236}">
                <a16:creationId xmlns:a16="http://schemas.microsoft.com/office/drawing/2014/main" id="{3A86E3C4-B108-5A41-B054-8B4E54C7024F}"/>
              </a:ext>
            </a:extLst>
          </p:cNvPr>
          <p:cNvSpPr>
            <a:spLocks noGrp="1"/>
          </p:cNvSpPr>
          <p:nvPr>
            <p:ph type="body" idx="1"/>
          </p:nvPr>
        </p:nvSpPr>
        <p:spPr/>
        <p:txBody>
          <a:bodyPr/>
          <a:lstStyle/>
          <a:p>
            <a:r>
              <a:rPr lang="en-US" dirty="0"/>
              <a:t>A visualization is repeatable, if it is possible to recreate the exact same visual appearance, </a:t>
            </a:r>
            <a:r>
              <a:rPr lang="en-US" dirty="0">
                <a:solidFill>
                  <a:schemeClr val="accent6">
                    <a:lumMod val="75000"/>
                  </a:schemeClr>
                </a:solidFill>
              </a:rPr>
              <a:t>down to the last pixel</a:t>
            </a:r>
            <a:r>
              <a:rPr lang="en-US" dirty="0"/>
              <a:t>, from the raw data. </a:t>
            </a:r>
          </a:p>
          <a:p>
            <a:r>
              <a:rPr lang="en-US" dirty="0"/>
              <a:t>Repeatability requires that even if there are random elements in the figure, such as jitter, those elements were specified in a repeatable way and can be regenerated at a future date. </a:t>
            </a:r>
          </a:p>
          <a:p>
            <a:pPr lvl="1"/>
            <a:r>
              <a:rPr lang="en-US" dirty="0"/>
              <a:t>For random data, repeatability generally requires that we specify a particular random number generator for which we set and record a seed.</a:t>
            </a:r>
          </a:p>
        </p:txBody>
      </p:sp>
      <p:sp>
        <p:nvSpPr>
          <p:cNvPr id="4" name="Slide Number Placeholder 3">
            <a:extLst>
              <a:ext uri="{FF2B5EF4-FFF2-40B4-BE49-F238E27FC236}">
                <a16:creationId xmlns:a16="http://schemas.microsoft.com/office/drawing/2014/main" id="{6FDBDA74-4664-F94D-9C33-CBB3C058390C}"/>
              </a:ext>
            </a:extLst>
          </p:cNvPr>
          <p:cNvSpPr>
            <a:spLocks noGrp="1"/>
          </p:cNvSpPr>
          <p:nvPr>
            <p:ph type="sldNum" sz="quarter" idx="4"/>
          </p:nvPr>
        </p:nvSpPr>
        <p:spPr/>
        <p:txBody>
          <a:bodyPr/>
          <a:lstStyle/>
          <a:p>
            <a:fld id="{7AD96CEF-24A8-C74F-A613-1FCB7E72B116}" type="slidenum">
              <a:rPr lang="uk-UA" smtClean="0"/>
              <a:pPr/>
              <a:t>6</a:t>
            </a:fld>
            <a:endParaRPr lang="uk-UA" dirty="0"/>
          </a:p>
        </p:txBody>
      </p:sp>
    </p:spTree>
    <p:extLst>
      <p:ext uri="{BB962C8B-B14F-4D97-AF65-F5344CB8AC3E}">
        <p14:creationId xmlns:p14="http://schemas.microsoft.com/office/powerpoint/2010/main" val="408387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E549-5A70-D64D-AA70-666D46F49581}"/>
              </a:ext>
            </a:extLst>
          </p:cNvPr>
          <p:cNvSpPr>
            <a:spLocks noGrp="1"/>
          </p:cNvSpPr>
          <p:nvPr>
            <p:ph type="title"/>
          </p:nvPr>
        </p:nvSpPr>
        <p:spPr/>
        <p:txBody>
          <a:bodyPr/>
          <a:lstStyle/>
          <a:p>
            <a:r>
              <a:rPr lang="en-US" dirty="0"/>
              <a:t>Repeated vs. Reproduced</a:t>
            </a:r>
          </a:p>
        </p:txBody>
      </p:sp>
      <p:sp>
        <p:nvSpPr>
          <p:cNvPr id="4" name="Slide Number Placeholder 3">
            <a:extLst>
              <a:ext uri="{FF2B5EF4-FFF2-40B4-BE49-F238E27FC236}">
                <a16:creationId xmlns:a16="http://schemas.microsoft.com/office/drawing/2014/main" id="{E29CB339-3B76-D64A-B97A-24204F0F4768}"/>
              </a:ext>
            </a:extLst>
          </p:cNvPr>
          <p:cNvSpPr>
            <a:spLocks noGrp="1"/>
          </p:cNvSpPr>
          <p:nvPr>
            <p:ph type="sldNum" sz="quarter" idx="4"/>
          </p:nvPr>
        </p:nvSpPr>
        <p:spPr/>
        <p:txBody>
          <a:bodyPr/>
          <a:lstStyle/>
          <a:p>
            <a:fld id="{7AD96CEF-24A8-C74F-A613-1FCB7E72B116}" type="slidenum">
              <a:rPr lang="uk-UA" smtClean="0"/>
              <a:pPr/>
              <a:t>7</a:t>
            </a:fld>
            <a:endParaRPr lang="uk-UA" dirty="0"/>
          </a:p>
        </p:txBody>
      </p:sp>
      <p:pic>
        <p:nvPicPr>
          <p:cNvPr id="1026" name="Picture 2" descr="fodv 0907">
            <a:extLst>
              <a:ext uri="{FF2B5EF4-FFF2-40B4-BE49-F238E27FC236}">
                <a16:creationId xmlns:a16="http://schemas.microsoft.com/office/drawing/2014/main" id="{700D0641-9BE2-2944-BD68-32F66988A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832" y="1464362"/>
            <a:ext cx="3983989" cy="2460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fodv 2801">
            <a:extLst>
              <a:ext uri="{FF2B5EF4-FFF2-40B4-BE49-F238E27FC236}">
                <a16:creationId xmlns:a16="http://schemas.microsoft.com/office/drawing/2014/main" id="{1590A39D-425B-4948-8871-EBD3DA349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14" y="4095436"/>
            <a:ext cx="8202304" cy="26244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Callout 4">
            <a:extLst>
              <a:ext uri="{FF2B5EF4-FFF2-40B4-BE49-F238E27FC236}">
                <a16:creationId xmlns:a16="http://schemas.microsoft.com/office/drawing/2014/main" id="{FAB291B4-28E8-AE46-B461-CD6E35F803C5}"/>
              </a:ext>
            </a:extLst>
          </p:cNvPr>
          <p:cNvSpPr/>
          <p:nvPr/>
        </p:nvSpPr>
        <p:spPr>
          <a:xfrm>
            <a:off x="204716" y="2402006"/>
            <a:ext cx="1856096" cy="696036"/>
          </a:xfrm>
          <a:prstGeom prst="wedgeEllipseCallout">
            <a:avLst>
              <a:gd name="adj1" fmla="val 35099"/>
              <a:gd name="adj2" fmla="val 176226"/>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Repeated</a:t>
            </a:r>
          </a:p>
        </p:txBody>
      </p:sp>
      <p:sp>
        <p:nvSpPr>
          <p:cNvPr id="8" name="Oval Callout 7">
            <a:extLst>
              <a:ext uri="{FF2B5EF4-FFF2-40B4-BE49-F238E27FC236}">
                <a16:creationId xmlns:a16="http://schemas.microsoft.com/office/drawing/2014/main" id="{C6823AEF-2D49-9A48-A861-67D183FCC525}"/>
              </a:ext>
            </a:extLst>
          </p:cNvPr>
          <p:cNvSpPr/>
          <p:nvPr/>
        </p:nvSpPr>
        <p:spPr>
          <a:xfrm>
            <a:off x="7057454" y="2181537"/>
            <a:ext cx="2133599" cy="720752"/>
          </a:xfrm>
          <a:prstGeom prst="wedgeEllipseCallout">
            <a:avLst>
              <a:gd name="adj1" fmla="val -41372"/>
              <a:gd name="adj2" fmla="val 21740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Reproduced</a:t>
            </a:r>
          </a:p>
        </p:txBody>
      </p:sp>
    </p:spTree>
    <p:extLst>
      <p:ext uri="{BB962C8B-B14F-4D97-AF65-F5344CB8AC3E}">
        <p14:creationId xmlns:p14="http://schemas.microsoft.com/office/powerpoint/2010/main" val="2900951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AB9B-C531-8043-B2DD-43A655FBE891}"/>
              </a:ext>
            </a:extLst>
          </p:cNvPr>
          <p:cNvSpPr>
            <a:spLocks noGrp="1"/>
          </p:cNvSpPr>
          <p:nvPr>
            <p:ph type="title"/>
          </p:nvPr>
        </p:nvSpPr>
        <p:spPr/>
        <p:txBody>
          <a:bodyPr/>
          <a:lstStyle/>
          <a:p>
            <a:r>
              <a:rPr lang="en-US" dirty="0"/>
              <a:t>RR can be difficult w/ interactive tools</a:t>
            </a:r>
          </a:p>
        </p:txBody>
      </p:sp>
      <p:sp>
        <p:nvSpPr>
          <p:cNvPr id="3" name="Text Placeholder 2">
            <a:extLst>
              <a:ext uri="{FF2B5EF4-FFF2-40B4-BE49-F238E27FC236}">
                <a16:creationId xmlns:a16="http://schemas.microsoft.com/office/drawing/2014/main" id="{3ED59844-5B68-0E43-9A37-297B92A87A5D}"/>
              </a:ext>
            </a:extLst>
          </p:cNvPr>
          <p:cNvSpPr>
            <a:spLocks noGrp="1"/>
          </p:cNvSpPr>
          <p:nvPr>
            <p:ph type="body" idx="1"/>
          </p:nvPr>
        </p:nvSpPr>
        <p:spPr/>
        <p:txBody>
          <a:bodyPr/>
          <a:lstStyle/>
          <a:p>
            <a:r>
              <a:rPr lang="en-US" dirty="0"/>
              <a:t>Many interactive programs allow you to transform or otherwise manipulate the data, but </a:t>
            </a:r>
            <a:r>
              <a:rPr lang="en-US" dirty="0">
                <a:solidFill>
                  <a:schemeClr val="accent6">
                    <a:lumMod val="75000"/>
                  </a:schemeClr>
                </a:solidFill>
              </a:rPr>
              <a:t>don’t keep track </a:t>
            </a:r>
            <a:r>
              <a:rPr lang="en-US" dirty="0"/>
              <a:t>of every individual data transformation you perform, only of the final product. </a:t>
            </a:r>
          </a:p>
          <a:p>
            <a:pPr lvl="1"/>
            <a:r>
              <a:rPr lang="en-US" dirty="0"/>
              <a:t>E.g., Tableau</a:t>
            </a:r>
          </a:p>
          <a:p>
            <a:r>
              <a:rPr lang="en-US" dirty="0"/>
              <a:t>If you make a figure using this kind of program, and then somebody asks you to reproduce the figure or create a similar one with a different dataset, you might have difficulty doing so.</a:t>
            </a:r>
          </a:p>
          <a:p>
            <a:pPr marL="177778" indent="0">
              <a:buNone/>
            </a:pPr>
            <a:endParaRPr lang="en-US" dirty="0"/>
          </a:p>
        </p:txBody>
      </p:sp>
      <p:sp>
        <p:nvSpPr>
          <p:cNvPr id="4" name="Slide Number Placeholder 3">
            <a:extLst>
              <a:ext uri="{FF2B5EF4-FFF2-40B4-BE49-F238E27FC236}">
                <a16:creationId xmlns:a16="http://schemas.microsoft.com/office/drawing/2014/main" id="{9A7F54D1-9ACE-D14B-8943-F7A8178E165B}"/>
              </a:ext>
            </a:extLst>
          </p:cNvPr>
          <p:cNvSpPr>
            <a:spLocks noGrp="1"/>
          </p:cNvSpPr>
          <p:nvPr>
            <p:ph type="sldNum" sz="quarter" idx="4"/>
          </p:nvPr>
        </p:nvSpPr>
        <p:spPr/>
        <p:txBody>
          <a:bodyPr/>
          <a:lstStyle/>
          <a:p>
            <a:fld id="{7AD96CEF-24A8-C74F-A613-1FCB7E72B116}" type="slidenum">
              <a:rPr lang="uk-UA" smtClean="0"/>
              <a:pPr/>
              <a:t>8</a:t>
            </a:fld>
            <a:endParaRPr lang="uk-UA" dirty="0"/>
          </a:p>
        </p:txBody>
      </p:sp>
    </p:spTree>
    <p:extLst>
      <p:ext uri="{BB962C8B-B14F-4D97-AF65-F5344CB8AC3E}">
        <p14:creationId xmlns:p14="http://schemas.microsoft.com/office/powerpoint/2010/main" val="304431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64E8-063F-2A42-B90A-2295D8803392}"/>
              </a:ext>
            </a:extLst>
          </p:cNvPr>
          <p:cNvSpPr>
            <a:spLocks noGrp="1"/>
          </p:cNvSpPr>
          <p:nvPr>
            <p:ph type="title"/>
          </p:nvPr>
        </p:nvSpPr>
        <p:spPr/>
        <p:txBody>
          <a:bodyPr/>
          <a:lstStyle/>
          <a:p>
            <a:r>
              <a:rPr lang="en-US" dirty="0"/>
              <a:t>Data Exploration vs. Data Presentation</a:t>
            </a:r>
          </a:p>
        </p:txBody>
      </p:sp>
      <p:sp>
        <p:nvSpPr>
          <p:cNvPr id="3" name="Text Placeholder 2">
            <a:extLst>
              <a:ext uri="{FF2B5EF4-FFF2-40B4-BE49-F238E27FC236}">
                <a16:creationId xmlns:a16="http://schemas.microsoft.com/office/drawing/2014/main" id="{329696BA-C305-8749-B3F7-6B828A5CAC1C}"/>
              </a:ext>
            </a:extLst>
          </p:cNvPr>
          <p:cNvSpPr>
            <a:spLocks noGrp="1"/>
          </p:cNvSpPr>
          <p:nvPr>
            <p:ph type="body" idx="1"/>
          </p:nvPr>
        </p:nvSpPr>
        <p:spPr/>
        <p:txBody>
          <a:bodyPr/>
          <a:lstStyle/>
          <a:p>
            <a:r>
              <a:rPr lang="en-US" dirty="0"/>
              <a:t>Two distinct phases of data visualization, and they have very different requirements.</a:t>
            </a:r>
          </a:p>
          <a:p>
            <a:r>
              <a:rPr lang="en-US" dirty="0"/>
              <a:t>Data exploration: </a:t>
            </a:r>
          </a:p>
          <a:p>
            <a:pPr lvl="1"/>
            <a:r>
              <a:rPr lang="en-US" dirty="0"/>
              <a:t>Looking at it from different angles and trying various ways of visualizing it, just to develop an understanding of the dataset’s key features</a:t>
            </a:r>
          </a:p>
          <a:p>
            <a:pPr lvl="1"/>
            <a:r>
              <a:rPr lang="en-US" dirty="0"/>
              <a:t>Trying different types of visualizations, different data transformations, and different subsets of the data</a:t>
            </a:r>
          </a:p>
          <a:p>
            <a:r>
              <a:rPr lang="en-US" dirty="0"/>
              <a:t>Data presentation:</a:t>
            </a:r>
          </a:p>
          <a:p>
            <a:pPr lvl="1"/>
            <a:r>
              <a:rPr lang="en-US" dirty="0"/>
              <a:t>The key objective to prepare a high-quality, publication-ready figure.</a:t>
            </a:r>
          </a:p>
        </p:txBody>
      </p:sp>
      <p:sp>
        <p:nvSpPr>
          <p:cNvPr id="4" name="Slide Number Placeholder 3">
            <a:extLst>
              <a:ext uri="{FF2B5EF4-FFF2-40B4-BE49-F238E27FC236}">
                <a16:creationId xmlns:a16="http://schemas.microsoft.com/office/drawing/2014/main" id="{4C7F6B00-3F64-514A-98ED-28803DA09B87}"/>
              </a:ext>
            </a:extLst>
          </p:cNvPr>
          <p:cNvSpPr>
            <a:spLocks noGrp="1"/>
          </p:cNvSpPr>
          <p:nvPr>
            <p:ph type="sldNum" sz="quarter" idx="4"/>
          </p:nvPr>
        </p:nvSpPr>
        <p:spPr/>
        <p:txBody>
          <a:bodyPr/>
          <a:lstStyle/>
          <a:p>
            <a:fld id="{7AD96CEF-24A8-C74F-A613-1FCB7E72B116}" type="slidenum">
              <a:rPr lang="uk-UA" smtClean="0"/>
              <a:pPr/>
              <a:t>9</a:t>
            </a:fld>
            <a:endParaRPr lang="uk-UA" dirty="0"/>
          </a:p>
        </p:txBody>
      </p:sp>
    </p:spTree>
    <p:extLst>
      <p:ext uri="{BB962C8B-B14F-4D97-AF65-F5344CB8AC3E}">
        <p14:creationId xmlns:p14="http://schemas.microsoft.com/office/powerpoint/2010/main" val="1065084597"/>
      </p:ext>
    </p:extLst>
  </p:cSld>
  <p:clrMapOvr>
    <a:masterClrMapping/>
  </p:clrMapOvr>
</p:sld>
</file>

<file path=ppt/theme/theme1.xml><?xml version="1.0" encoding="utf-8"?>
<a:theme xmlns:a="http://schemas.openxmlformats.org/drawingml/2006/main" name="HB_datav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HB_dataviz.thmx</Template>
  <TotalTime>22159</TotalTime>
  <Words>2135</Words>
  <Application>Microsoft Office PowerPoint</Application>
  <PresentationFormat>On-screen Show (4:3)</PresentationFormat>
  <Paragraphs>194</Paragraphs>
  <Slides>36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Callibri</vt:lpstr>
      <vt:lpstr>Georgia</vt:lpstr>
      <vt:lpstr>Gill Sans</vt:lpstr>
      <vt:lpstr>Times New Roman</vt:lpstr>
      <vt:lpstr>HB_dataviz</vt:lpstr>
      <vt:lpstr>Introduction to Data Visualization   </vt:lpstr>
      <vt:lpstr>What is the best visualization tool?</vt:lpstr>
      <vt:lpstr>How to assess a tool?</vt:lpstr>
      <vt:lpstr>Reproducibility and Repeatability</vt:lpstr>
      <vt:lpstr>Reproducibility in visualization</vt:lpstr>
      <vt:lpstr>Repeatability in visualization</vt:lpstr>
      <vt:lpstr>Repeated vs. Reproduced</vt:lpstr>
      <vt:lpstr>RR can be difficult w/ interactive tools</vt:lpstr>
      <vt:lpstr>Data Exploration vs. Data Presentation</vt:lpstr>
      <vt:lpstr>Primary focus in data exploration</vt:lpstr>
      <vt:lpstr>Different venues for representation</vt:lpstr>
      <vt:lpstr>Be cautious about manual intervention</vt:lpstr>
      <vt:lpstr>Hand-drawn and post-processed figures</vt:lpstr>
      <vt:lpstr>Separation of Content and Design</vt:lpstr>
      <vt:lpstr>Content + Design</vt:lpstr>
      <vt:lpstr>Separation example in ggplot2</vt:lpstr>
      <vt:lpstr>Separation helps focus</vt:lpstr>
      <vt:lpstr>Summary</vt:lpstr>
      <vt:lpstr>Introduction to Data Visualization   </vt:lpstr>
      <vt:lpstr>Data visualization for communication</vt:lpstr>
      <vt:lpstr>Stories play in reasoning and memory</vt:lpstr>
      <vt:lpstr>What Is a Story?</vt:lpstr>
      <vt:lpstr>Story formats</vt:lpstr>
      <vt:lpstr>Your story in visuals</vt:lpstr>
      <vt:lpstr>Challenge and resolution</vt:lpstr>
      <vt:lpstr>How to make a figure for the Generals?</vt:lpstr>
      <vt:lpstr>Impressive images may still be complex</vt:lpstr>
      <vt:lpstr>Simplified airline report</vt:lpstr>
      <vt:lpstr>Build Up Toward Complex Figures</vt:lpstr>
      <vt:lpstr>Then 10 airlines and 3 airports at once</vt:lpstr>
      <vt:lpstr>Make Your Figures Memorable</vt:lpstr>
      <vt:lpstr>A modified “bar plot”</vt:lpstr>
      <vt:lpstr>Be Consistent but Don’t Be Repetitive</vt:lpstr>
      <vt:lpstr>Repetitive visualization example</vt:lpstr>
      <vt:lpstr>Diversify plot types to hold attention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HB</dc:creator>
  <cp:lastModifiedBy>Halil Bisgin</cp:lastModifiedBy>
  <cp:revision>359</cp:revision>
  <dcterms:created xsi:type="dcterms:W3CDTF">2021-12-31T20:53:49Z</dcterms:created>
  <dcterms:modified xsi:type="dcterms:W3CDTF">2022-04-12T16:05:00Z</dcterms:modified>
</cp:coreProperties>
</file>